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9AC40-FA3C-4331-A34B-C104C7E9E67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1A173-EF1F-4018-B070-DE00588A7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86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96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06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37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47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57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68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78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88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98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08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0184-902F-4629-91DE-739318AEB42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6387-DE9E-4761-92BB-E57EEE17A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0184-902F-4629-91DE-739318AEB42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6387-DE9E-4761-92BB-E57EEE17A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0184-902F-4629-91DE-739318AEB42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6387-DE9E-4761-92BB-E57EEE17A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0184-902F-4629-91DE-739318AEB42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6387-DE9E-4761-92BB-E57EEE17A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0184-902F-4629-91DE-739318AEB42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6387-DE9E-4761-92BB-E57EEE17A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0184-902F-4629-91DE-739318AEB42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6387-DE9E-4761-92BB-E57EEE17A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0184-902F-4629-91DE-739318AEB42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6387-DE9E-4761-92BB-E57EEE17A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0184-902F-4629-91DE-739318AEB42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6387-DE9E-4761-92BB-E57EEE17A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0184-902F-4629-91DE-739318AEB42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6387-DE9E-4761-92BB-E57EEE17A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0184-902F-4629-91DE-739318AEB42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6387-DE9E-4761-92BB-E57EEE17A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0184-902F-4629-91DE-739318AEB42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6387-DE9E-4761-92BB-E57EEE17A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10184-902F-4629-91DE-739318AEB42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66387-DE9E-4761-92BB-E57EEE17A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758950" y="5121275"/>
            <a:ext cx="5281613" cy="1004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1981200" y="1981200"/>
            <a:ext cx="4800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Unit-2</a:t>
            </a:r>
          </a:p>
          <a:p>
            <a:r>
              <a:rPr lang="en-US" sz="6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DC Machines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739900" y="3932238"/>
            <a:ext cx="1003300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>
                <a:solidFill>
                  <a:srgbClr val="000066"/>
                </a:solidFill>
                <a:latin typeface="Constantia" pitchFamily="18" charset="0"/>
              </a:rPr>
              <a:t>          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5086350" y="4276725"/>
            <a:ext cx="1809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463675" y="685800"/>
            <a:ext cx="7954963" cy="242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2103438" y="153988"/>
            <a:ext cx="429736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1844675" y="92075"/>
            <a:ext cx="6842125" cy="92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828800" y="0"/>
            <a:ext cx="5029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dirty="0">
                <a:solidFill>
                  <a:srgbClr val="FF0000"/>
                </a:solidFill>
              </a:rPr>
              <a:t>Working principle 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990600" y="1066800"/>
            <a:ext cx="6719887" cy="5133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spcBef>
                <a:spcPts val="700"/>
              </a:spcBef>
              <a:buClrTx/>
              <a:buFont typeface="Times New Roman" pitchFamily="18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>
                <a:solidFill>
                  <a:schemeClr val="tx1"/>
                </a:solidFill>
                <a:latin typeface="Constantia" pitchFamily="18" charset="0"/>
              </a:rPr>
              <a:t>A generator works on the principles of Faraday’s law of electromagnetic induction </a:t>
            </a:r>
          </a:p>
          <a:p>
            <a:pPr eaLnBrk="0" hangingPunct="0">
              <a:spcBef>
                <a:spcPts val="700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dirty="0">
              <a:latin typeface="Constantia" pitchFamily="18" charset="0"/>
            </a:endParaRPr>
          </a:p>
          <a:p>
            <a:pPr eaLnBrk="0" hangingPunct="0">
              <a:spcBef>
                <a:spcPts val="700"/>
              </a:spcBef>
              <a:buClrTx/>
              <a:buFont typeface="Times New Roman" pitchFamily="18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>
                <a:solidFill>
                  <a:schemeClr val="tx1"/>
                </a:solidFill>
                <a:latin typeface="Constantia" pitchFamily="18" charset="0"/>
              </a:rPr>
              <a:t>Whenever  a conductor is moved in the magnetic field , an  </a:t>
            </a:r>
            <a:r>
              <a:rPr lang="en-US" sz="2800" dirty="0" err="1">
                <a:solidFill>
                  <a:schemeClr val="tx1"/>
                </a:solidFill>
                <a:latin typeface="Constantia" pitchFamily="18" charset="0"/>
              </a:rPr>
              <a:t>emf</a:t>
            </a:r>
            <a:r>
              <a:rPr lang="en-US" sz="2800" dirty="0">
                <a:solidFill>
                  <a:schemeClr val="tx1"/>
                </a:solidFill>
                <a:latin typeface="Constantia" pitchFamily="18" charset="0"/>
              </a:rPr>
              <a:t> is induced and the magnitude of the induced  </a:t>
            </a:r>
            <a:r>
              <a:rPr lang="en-US" sz="2800" dirty="0" err="1">
                <a:solidFill>
                  <a:schemeClr val="tx1"/>
                </a:solidFill>
                <a:latin typeface="Constantia" pitchFamily="18" charset="0"/>
              </a:rPr>
              <a:t>emf</a:t>
            </a:r>
            <a:r>
              <a:rPr lang="en-US" sz="2800" dirty="0">
                <a:solidFill>
                  <a:schemeClr val="tx1"/>
                </a:solidFill>
                <a:latin typeface="Constantia" pitchFamily="18" charset="0"/>
              </a:rPr>
              <a:t> is directly proportional to the rate of change of flux linkage.</a:t>
            </a:r>
          </a:p>
          <a:p>
            <a:pPr eaLnBrk="0" hangingPunct="0">
              <a:spcBef>
                <a:spcPts val="700"/>
              </a:spcBef>
              <a:buClrTx/>
              <a:buFont typeface="Times New Roman" pitchFamily="18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dirty="0">
              <a:latin typeface="Constantia" pitchFamily="18" charset="0"/>
            </a:endParaRPr>
          </a:p>
          <a:p>
            <a:pPr eaLnBrk="0" hangingPunct="0">
              <a:spcBef>
                <a:spcPts val="700"/>
              </a:spcBef>
              <a:buClrTx/>
              <a:buFont typeface="Times New Roman" pitchFamily="18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>
                <a:latin typeface="Constantia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nstantia" pitchFamily="18" charset="0"/>
              </a:rPr>
              <a:t>This </a:t>
            </a:r>
            <a:r>
              <a:rPr lang="en-US" sz="2800" dirty="0" err="1">
                <a:solidFill>
                  <a:schemeClr val="tx1"/>
                </a:solidFill>
                <a:latin typeface="Constantia" pitchFamily="18" charset="0"/>
              </a:rPr>
              <a:t>emf</a:t>
            </a:r>
            <a:r>
              <a:rPr lang="en-US" sz="2800" dirty="0">
                <a:solidFill>
                  <a:schemeClr val="tx1"/>
                </a:solidFill>
                <a:latin typeface="Constantia" pitchFamily="18" charset="0"/>
              </a:rPr>
              <a:t> causes a current flow if the conductor circuit is closed .</a:t>
            </a:r>
          </a:p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6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739900" y="3932238"/>
            <a:ext cx="1003300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>
                <a:solidFill>
                  <a:srgbClr val="000066"/>
                </a:solidFill>
                <a:latin typeface="Constantia" pitchFamily="18" charset="0"/>
              </a:rPr>
              <a:t>          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5086350" y="4276725"/>
            <a:ext cx="1809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1463675" y="685800"/>
            <a:ext cx="7954963" cy="242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2103438" y="153988"/>
            <a:ext cx="429736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1844675" y="92075"/>
            <a:ext cx="6842125" cy="92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936750" y="115888"/>
            <a:ext cx="6842125" cy="922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800" dirty="0">
                <a:solidFill>
                  <a:srgbClr val="FF0000"/>
                </a:solidFill>
                <a:latin typeface="Trebuchet MS" pitchFamily="34" charset="0"/>
              </a:rPr>
              <a:t>DC Machine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00200" y="1295400"/>
            <a:ext cx="7127875" cy="5116513"/>
            <a:chOff x="1037" y="749"/>
            <a:chExt cx="4490" cy="3223"/>
          </a:xfrm>
        </p:grpSpPr>
        <p:pic>
          <p:nvPicPr>
            <p:cNvPr id="24586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37" y="749"/>
              <a:ext cx="4490" cy="322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4587" name="Text Box 10"/>
            <p:cNvSpPr txBox="1">
              <a:spLocks noChangeArrowheads="1"/>
            </p:cNvSpPr>
            <p:nvPr/>
          </p:nvSpPr>
          <p:spPr bwMode="auto">
            <a:xfrm>
              <a:off x="1161" y="1629"/>
              <a:ext cx="1089" cy="2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250"/>
                </a:spcBef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Commutator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739900" y="3932238"/>
            <a:ext cx="1003300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>
                <a:solidFill>
                  <a:srgbClr val="000066"/>
                </a:solidFill>
                <a:latin typeface="Constantia" pitchFamily="18" charset="0"/>
              </a:rPr>
              <a:t>          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5086350" y="4276725"/>
            <a:ext cx="1809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1463675" y="685800"/>
            <a:ext cx="7954963" cy="242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2103438" y="153988"/>
            <a:ext cx="429736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1844675" y="92075"/>
            <a:ext cx="6842125" cy="92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189038" y="92075"/>
            <a:ext cx="7954962" cy="161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800" dirty="0">
                <a:solidFill>
                  <a:srgbClr val="FF0000"/>
                </a:solidFill>
              </a:rPr>
              <a:t>Sectional view of a DC machine</a:t>
            </a:r>
            <a:br>
              <a:rPr lang="en-US" sz="4800" dirty="0">
                <a:solidFill>
                  <a:srgbClr val="FF0000"/>
                </a:solidFill>
              </a:rPr>
            </a:b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447800"/>
            <a:ext cx="6950075" cy="4786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739900" y="3932238"/>
            <a:ext cx="1003300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>
                <a:solidFill>
                  <a:srgbClr val="000066"/>
                </a:solidFill>
                <a:latin typeface="Constantia" pitchFamily="18" charset="0"/>
              </a:rPr>
              <a:t>          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5086350" y="4276725"/>
            <a:ext cx="1809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463675" y="685800"/>
            <a:ext cx="7954963" cy="242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2103438" y="153988"/>
            <a:ext cx="429736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1844675" y="92075"/>
            <a:ext cx="6842125" cy="92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14400" y="304800"/>
            <a:ext cx="7994650" cy="852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dirty="0">
                <a:solidFill>
                  <a:srgbClr val="FF0000"/>
                </a:solidFill>
              </a:rPr>
              <a:t>Construction of DC Generator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990600" y="1371600"/>
            <a:ext cx="3336925" cy="4587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11138" indent="-211138">
              <a:spcBef>
                <a:spcPts val="525"/>
              </a:spcBef>
              <a:spcAft>
                <a:spcPts val="1425"/>
              </a:spcAft>
              <a:buClr>
                <a:srgbClr val="CCFF00"/>
              </a:buClr>
              <a:buSzPct val="45000"/>
              <a:buFont typeface="Times New Roman" pitchFamily="18" charset="0"/>
              <a:buBlip>
                <a:blip r:embed="rId3"/>
              </a:buBlip>
              <a:tabLst>
                <a:tab pos="211138" algn="l"/>
                <a:tab pos="668338" algn="l"/>
                <a:tab pos="1125538" algn="l"/>
                <a:tab pos="1582738" algn="l"/>
                <a:tab pos="2039938" algn="l"/>
                <a:tab pos="2497138" algn="l"/>
                <a:tab pos="2954338" algn="l"/>
                <a:tab pos="3411538" algn="l"/>
                <a:tab pos="3868738" algn="l"/>
                <a:tab pos="4325938" algn="l"/>
                <a:tab pos="4783138" algn="l"/>
                <a:tab pos="5240338" algn="l"/>
                <a:tab pos="5697538" algn="l"/>
                <a:tab pos="6154738" algn="l"/>
                <a:tab pos="6611938" algn="l"/>
                <a:tab pos="7069138" algn="l"/>
                <a:tab pos="7526338" algn="l"/>
                <a:tab pos="7983538" algn="l"/>
                <a:tab pos="8440738" algn="l"/>
                <a:tab pos="8897938" algn="l"/>
                <a:tab pos="9355138" algn="l"/>
              </a:tabLst>
            </a:pPr>
            <a:r>
              <a:rPr lang="en-US" sz="3600" dirty="0">
                <a:solidFill>
                  <a:schemeClr val="tx1"/>
                </a:solidFill>
                <a:latin typeface="Constantia" pitchFamily="18" charset="0"/>
              </a:rPr>
              <a:t>Field system </a:t>
            </a:r>
          </a:p>
          <a:p>
            <a:pPr marL="211138" indent="-211138">
              <a:spcBef>
                <a:spcPts val="525"/>
              </a:spcBef>
              <a:spcAft>
                <a:spcPts val="1425"/>
              </a:spcAft>
              <a:buClr>
                <a:srgbClr val="CCFF00"/>
              </a:buClr>
              <a:buSzPct val="45000"/>
              <a:buFont typeface="Times New Roman" pitchFamily="18" charset="0"/>
              <a:buBlip>
                <a:blip r:embed="rId3"/>
              </a:buBlip>
              <a:tabLst>
                <a:tab pos="211138" algn="l"/>
                <a:tab pos="668338" algn="l"/>
                <a:tab pos="1125538" algn="l"/>
                <a:tab pos="1582738" algn="l"/>
                <a:tab pos="2039938" algn="l"/>
                <a:tab pos="2497138" algn="l"/>
                <a:tab pos="2954338" algn="l"/>
                <a:tab pos="3411538" algn="l"/>
                <a:tab pos="3868738" algn="l"/>
                <a:tab pos="4325938" algn="l"/>
                <a:tab pos="4783138" algn="l"/>
                <a:tab pos="5240338" algn="l"/>
                <a:tab pos="5697538" algn="l"/>
                <a:tab pos="6154738" algn="l"/>
                <a:tab pos="6611938" algn="l"/>
                <a:tab pos="7069138" algn="l"/>
                <a:tab pos="7526338" algn="l"/>
                <a:tab pos="7983538" algn="l"/>
                <a:tab pos="8440738" algn="l"/>
                <a:tab pos="8897938" algn="l"/>
                <a:tab pos="9355138" algn="l"/>
              </a:tabLst>
            </a:pPr>
            <a:r>
              <a:rPr lang="en-US" sz="3600" dirty="0">
                <a:solidFill>
                  <a:schemeClr val="tx1"/>
                </a:solidFill>
                <a:latin typeface="Constantia" pitchFamily="18" charset="0"/>
              </a:rPr>
              <a:t>Armature core </a:t>
            </a:r>
          </a:p>
          <a:p>
            <a:pPr marL="211138" indent="-211138">
              <a:spcBef>
                <a:spcPts val="525"/>
              </a:spcBef>
              <a:spcAft>
                <a:spcPts val="1425"/>
              </a:spcAft>
              <a:buClr>
                <a:srgbClr val="CCFF00"/>
              </a:buClr>
              <a:buSzPct val="45000"/>
              <a:buFont typeface="Times New Roman" pitchFamily="18" charset="0"/>
              <a:buBlip>
                <a:blip r:embed="rId3"/>
              </a:buBlip>
              <a:tabLst>
                <a:tab pos="211138" algn="l"/>
                <a:tab pos="668338" algn="l"/>
                <a:tab pos="1125538" algn="l"/>
                <a:tab pos="1582738" algn="l"/>
                <a:tab pos="2039938" algn="l"/>
                <a:tab pos="2497138" algn="l"/>
                <a:tab pos="2954338" algn="l"/>
                <a:tab pos="3411538" algn="l"/>
                <a:tab pos="3868738" algn="l"/>
                <a:tab pos="4325938" algn="l"/>
                <a:tab pos="4783138" algn="l"/>
                <a:tab pos="5240338" algn="l"/>
                <a:tab pos="5697538" algn="l"/>
                <a:tab pos="6154738" algn="l"/>
                <a:tab pos="6611938" algn="l"/>
                <a:tab pos="7069138" algn="l"/>
                <a:tab pos="7526338" algn="l"/>
                <a:tab pos="7983538" algn="l"/>
                <a:tab pos="8440738" algn="l"/>
                <a:tab pos="8897938" algn="l"/>
                <a:tab pos="9355138" algn="l"/>
              </a:tabLst>
            </a:pPr>
            <a:r>
              <a:rPr lang="en-US" sz="3600" dirty="0">
                <a:solidFill>
                  <a:schemeClr val="tx1"/>
                </a:solidFill>
                <a:latin typeface="Constantia" pitchFamily="18" charset="0"/>
              </a:rPr>
              <a:t>Armature winding </a:t>
            </a:r>
          </a:p>
          <a:p>
            <a:pPr marL="211138" indent="-211138">
              <a:spcBef>
                <a:spcPts val="525"/>
              </a:spcBef>
              <a:spcAft>
                <a:spcPts val="1425"/>
              </a:spcAft>
              <a:buClr>
                <a:srgbClr val="CCFF00"/>
              </a:buClr>
              <a:buSzPct val="45000"/>
              <a:buFont typeface="Times New Roman" pitchFamily="18" charset="0"/>
              <a:buBlip>
                <a:blip r:embed="rId3"/>
              </a:buBlip>
              <a:tabLst>
                <a:tab pos="211138" algn="l"/>
                <a:tab pos="668338" algn="l"/>
                <a:tab pos="1125538" algn="l"/>
                <a:tab pos="1582738" algn="l"/>
                <a:tab pos="2039938" algn="l"/>
                <a:tab pos="2497138" algn="l"/>
                <a:tab pos="2954338" algn="l"/>
                <a:tab pos="3411538" algn="l"/>
                <a:tab pos="3868738" algn="l"/>
                <a:tab pos="4325938" algn="l"/>
                <a:tab pos="4783138" algn="l"/>
                <a:tab pos="5240338" algn="l"/>
                <a:tab pos="5697538" algn="l"/>
                <a:tab pos="6154738" algn="l"/>
                <a:tab pos="6611938" algn="l"/>
                <a:tab pos="7069138" algn="l"/>
                <a:tab pos="7526338" algn="l"/>
                <a:tab pos="7983538" algn="l"/>
                <a:tab pos="8440738" algn="l"/>
                <a:tab pos="8897938" algn="l"/>
                <a:tab pos="9355138" algn="l"/>
              </a:tabLst>
            </a:pPr>
            <a:r>
              <a:rPr lang="en-US" sz="3600" dirty="0" err="1">
                <a:solidFill>
                  <a:schemeClr val="tx1"/>
                </a:solidFill>
                <a:latin typeface="Constantia" pitchFamily="18" charset="0"/>
              </a:rPr>
              <a:t>Commutator</a:t>
            </a:r>
            <a:endParaRPr lang="en-US" sz="3600" dirty="0">
              <a:solidFill>
                <a:schemeClr val="tx1"/>
              </a:solidFill>
              <a:latin typeface="Constantia" pitchFamily="18" charset="0"/>
            </a:endParaRPr>
          </a:p>
          <a:p>
            <a:pPr marL="211138" indent="-211138">
              <a:spcBef>
                <a:spcPts val="525"/>
              </a:spcBef>
              <a:spcAft>
                <a:spcPts val="1425"/>
              </a:spcAft>
              <a:buClr>
                <a:srgbClr val="CCFF00"/>
              </a:buClr>
              <a:buSzPct val="45000"/>
              <a:buFont typeface="Times New Roman" pitchFamily="18" charset="0"/>
              <a:buBlip>
                <a:blip r:embed="rId3"/>
              </a:buBlip>
              <a:tabLst>
                <a:tab pos="211138" algn="l"/>
                <a:tab pos="668338" algn="l"/>
                <a:tab pos="1125538" algn="l"/>
                <a:tab pos="1582738" algn="l"/>
                <a:tab pos="2039938" algn="l"/>
                <a:tab pos="2497138" algn="l"/>
                <a:tab pos="2954338" algn="l"/>
                <a:tab pos="3411538" algn="l"/>
                <a:tab pos="3868738" algn="l"/>
                <a:tab pos="4325938" algn="l"/>
                <a:tab pos="4783138" algn="l"/>
                <a:tab pos="5240338" algn="l"/>
                <a:tab pos="5697538" algn="l"/>
                <a:tab pos="6154738" algn="l"/>
                <a:tab pos="6611938" algn="l"/>
                <a:tab pos="7069138" algn="l"/>
                <a:tab pos="7526338" algn="l"/>
                <a:tab pos="7983538" algn="l"/>
                <a:tab pos="8440738" algn="l"/>
                <a:tab pos="8897938" algn="l"/>
                <a:tab pos="9355138" algn="l"/>
              </a:tabLst>
            </a:pPr>
            <a:r>
              <a:rPr lang="en-US" sz="3600" dirty="0">
                <a:solidFill>
                  <a:schemeClr val="tx1"/>
                </a:solidFill>
                <a:latin typeface="Constantia" pitchFamily="18" charset="0"/>
              </a:rPr>
              <a:t>Brushes</a:t>
            </a:r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447800"/>
            <a:ext cx="4114800" cy="393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739900" y="3932238"/>
            <a:ext cx="1003300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>
                <a:solidFill>
                  <a:srgbClr val="000066"/>
                </a:solidFill>
                <a:latin typeface="Constantia" pitchFamily="18" charset="0"/>
              </a:rPr>
              <a:t>          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5086350" y="4276725"/>
            <a:ext cx="1809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463675" y="685800"/>
            <a:ext cx="7954963" cy="242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2103438" y="153988"/>
            <a:ext cx="429736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1844675" y="92075"/>
            <a:ext cx="6842125" cy="92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920875" y="58738"/>
            <a:ext cx="3748088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dirty="0">
                <a:solidFill>
                  <a:srgbClr val="FF0000"/>
                </a:solidFill>
              </a:rPr>
              <a:t>Field winding </a:t>
            </a: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219200"/>
            <a:ext cx="5851525" cy="5303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739900" y="3932238"/>
            <a:ext cx="1003300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>
                <a:solidFill>
                  <a:srgbClr val="000066"/>
                </a:solidFill>
                <a:latin typeface="Constantia" pitchFamily="18" charset="0"/>
              </a:rPr>
              <a:t>          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5086350" y="4276725"/>
            <a:ext cx="1809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463675" y="685800"/>
            <a:ext cx="7954963" cy="242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2103438" y="153988"/>
            <a:ext cx="429736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1844675" y="92075"/>
            <a:ext cx="6842125" cy="92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676400" y="0"/>
            <a:ext cx="6583363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dirty="0">
                <a:solidFill>
                  <a:srgbClr val="FF0000"/>
                </a:solidFill>
              </a:rPr>
              <a:t>Rotor and rotor winding </a:t>
            </a:r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295400"/>
            <a:ext cx="6583363" cy="2468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3962400"/>
            <a:ext cx="4846638" cy="2468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1739900" y="3932238"/>
            <a:ext cx="1003300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>
                <a:solidFill>
                  <a:srgbClr val="000066"/>
                </a:solidFill>
                <a:latin typeface="Constantia" pitchFamily="18" charset="0"/>
              </a:rPr>
              <a:t>          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5086350" y="4276725"/>
            <a:ext cx="1809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463675" y="685800"/>
            <a:ext cx="7954963" cy="242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2103438" y="153988"/>
            <a:ext cx="429736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1844675" y="92075"/>
            <a:ext cx="6842125" cy="92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14400" y="228600"/>
            <a:ext cx="7680325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rgbClr val="FF0000"/>
                </a:solidFill>
              </a:rPr>
              <a:t>Working principle of DC motor </a:t>
            </a:r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1295400" y="1219200"/>
          <a:ext cx="6583363" cy="5021263"/>
        </p:xfrm>
        <a:graphic>
          <a:graphicData uri="http://schemas.openxmlformats.org/presentationml/2006/ole">
            <p:oleObj spid="_x0000_s1026" name="Bitmap Image" r:id="rId4" imgW="4067743" imgH="3172268" progId="PBrush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1739900" y="3932238"/>
            <a:ext cx="1003300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>
                <a:solidFill>
                  <a:srgbClr val="000066"/>
                </a:solidFill>
                <a:latin typeface="Constantia" pitchFamily="18" charset="0"/>
              </a:rPr>
              <a:t>          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5086350" y="4276725"/>
            <a:ext cx="1809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1463675" y="685800"/>
            <a:ext cx="7954963" cy="242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2103438" y="153988"/>
            <a:ext cx="429736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1844675" y="92075"/>
            <a:ext cx="6842125" cy="92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680325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rgbClr val="FF0000"/>
                </a:solidFill>
              </a:rPr>
              <a:t>Working principle of DC motor </a:t>
            </a:r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524000"/>
            <a:ext cx="7132637" cy="4662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739900" y="3932238"/>
            <a:ext cx="1003300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>
                <a:solidFill>
                  <a:srgbClr val="000066"/>
                </a:solidFill>
                <a:latin typeface="Constantia" pitchFamily="18" charset="0"/>
              </a:rPr>
              <a:t>          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5086350" y="4276725"/>
            <a:ext cx="1809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1463675" y="685800"/>
            <a:ext cx="7954963" cy="242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2103438" y="153988"/>
            <a:ext cx="429736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1844675" y="92075"/>
            <a:ext cx="6842125" cy="92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1738313" y="150813"/>
            <a:ext cx="7680325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738313" y="92075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rgbClr val="FF0000"/>
                </a:solidFill>
              </a:rPr>
              <a:t>Armature winding 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646238" y="1131888"/>
            <a:ext cx="5565775" cy="1154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1313" indent="-336550" eaLnBrk="0" hangingPunct="0">
              <a:spcBef>
                <a:spcPts val="7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3200">
                <a:solidFill>
                  <a:schemeClr val="tx1"/>
                </a:solidFill>
              </a:rPr>
              <a:t>There are 2 types of winding</a:t>
            </a:r>
          </a:p>
          <a:p>
            <a:pPr marL="341313" indent="-336550" algn="ctr" eaLnBrk="0" hangingPunct="0">
              <a:spcBef>
                <a:spcPts val="7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3200" b="1">
                <a:solidFill>
                  <a:srgbClr val="0000CC"/>
                </a:solidFill>
              </a:rPr>
              <a:t>Lap and Wave winding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463675" y="2378075"/>
            <a:ext cx="3473450" cy="428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1313" indent="-336550" eaLnBrk="0" hangingPunct="0">
              <a:spcBef>
                <a:spcPts val="7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3200" b="1" u="sng">
                <a:solidFill>
                  <a:schemeClr val="tx1"/>
                </a:solidFill>
              </a:rPr>
              <a:t>Lap winding</a:t>
            </a:r>
          </a:p>
          <a:p>
            <a:pPr marL="341313" indent="-336550" eaLnBrk="0" hangingPunct="0">
              <a:spcBef>
                <a:spcPts val="700"/>
              </a:spcBef>
              <a:buClrTx/>
              <a:buFont typeface="Times New Roman" pitchFamily="18" charset="0"/>
              <a:buBlip>
                <a:blip r:embed="rId3"/>
              </a:buBlip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3200" b="1">
                <a:solidFill>
                  <a:schemeClr val="tx1"/>
                </a:solidFill>
              </a:rPr>
              <a:t>  A = P</a:t>
            </a:r>
          </a:p>
          <a:p>
            <a:pPr marL="341313" indent="-336550" eaLnBrk="0" hangingPunct="0">
              <a:spcBef>
                <a:spcPts val="700"/>
              </a:spcBef>
              <a:buClrTx/>
              <a:buFont typeface="Times New Roman" pitchFamily="18" charset="0"/>
              <a:buBlip>
                <a:blip r:embed="rId3"/>
              </a:buBlip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endParaRPr lang="en-US" sz="3200" b="1">
              <a:solidFill>
                <a:schemeClr val="tx1"/>
              </a:solidFill>
            </a:endParaRPr>
          </a:p>
          <a:p>
            <a:pPr marL="341313" indent="-336550" eaLnBrk="0" hangingPunct="0">
              <a:spcBef>
                <a:spcPts val="700"/>
              </a:spcBef>
              <a:buClrTx/>
              <a:buFont typeface="Times New Roman" pitchFamily="18" charset="0"/>
              <a:buBlip>
                <a:blip r:embed="rId3"/>
              </a:buBlip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600">
                <a:solidFill>
                  <a:schemeClr val="tx1"/>
                </a:solidFill>
                <a:latin typeface="Constantia" pitchFamily="18" charset="0"/>
              </a:rPr>
              <a:t>The armature             windings are              divided into               no. of sections           equal to the no          of  poles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5211763" y="2378075"/>
            <a:ext cx="3932237" cy="420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1313" indent="-336550" eaLnBrk="0" hangingPunct="0">
              <a:spcBef>
                <a:spcPts val="7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3200" b="1" u="sng">
                <a:solidFill>
                  <a:schemeClr val="tx1"/>
                </a:solidFill>
              </a:rPr>
              <a:t>Wave winding</a:t>
            </a:r>
          </a:p>
          <a:p>
            <a:pPr marL="341313" indent="-336550" eaLnBrk="0" hangingPunct="0">
              <a:spcBef>
                <a:spcPts val="700"/>
              </a:spcBef>
              <a:buClrTx/>
              <a:buFont typeface="Times New Roman" pitchFamily="18" charset="0"/>
              <a:buBlip>
                <a:blip r:embed="rId3"/>
              </a:buBlip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3200" b="1">
                <a:solidFill>
                  <a:schemeClr val="tx1"/>
                </a:solidFill>
              </a:rPr>
              <a:t> A = 2</a:t>
            </a:r>
          </a:p>
          <a:p>
            <a:pPr marL="341313" indent="-336550" eaLnBrk="0" hangingPunct="0">
              <a:spcBef>
                <a:spcPts val="700"/>
              </a:spcBef>
              <a:buClrTx/>
              <a:buFont typeface="Times New Roman" pitchFamily="18" charset="0"/>
              <a:buBlip>
                <a:blip r:embed="rId3"/>
              </a:buBlip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endParaRPr lang="en-US" sz="3200" b="1">
              <a:solidFill>
                <a:schemeClr val="tx1"/>
              </a:solidFill>
            </a:endParaRPr>
          </a:p>
          <a:p>
            <a:pPr marL="341313" indent="-336550">
              <a:buClrTx/>
              <a:buFont typeface="Times New Roman" pitchFamily="18" charset="0"/>
              <a:buBlip>
                <a:blip r:embed="rId3"/>
              </a:buBlip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>
                <a:solidFill>
                  <a:schemeClr val="tx1"/>
                </a:solidFill>
                <a:latin typeface="Bernard MT Condensed" pitchFamily="18" charset="0"/>
              </a:rPr>
              <a:t>I</a:t>
            </a:r>
            <a:r>
              <a:rPr lang="en-US" sz="2600">
                <a:solidFill>
                  <a:schemeClr val="tx1"/>
                </a:solidFill>
                <a:latin typeface="Constantia" pitchFamily="18" charset="0"/>
              </a:rPr>
              <a:t>t is used in low                   current output                    and high voltage.</a:t>
            </a:r>
          </a:p>
          <a:p>
            <a:pPr marL="341313" indent="-336550">
              <a:buClrTx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endParaRPr lang="en-US" sz="2600">
              <a:solidFill>
                <a:schemeClr val="tx1"/>
              </a:solidFill>
              <a:latin typeface="Constantia" pitchFamily="18" charset="0"/>
            </a:endParaRPr>
          </a:p>
          <a:p>
            <a:pPr marL="341313" indent="-336550">
              <a:buClrTx/>
              <a:buFont typeface="Times New Roman" pitchFamily="18" charset="0"/>
              <a:buBlip>
                <a:blip r:embed="rId3"/>
              </a:buBlip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600">
                <a:solidFill>
                  <a:schemeClr val="tx1"/>
                </a:solidFill>
                <a:latin typeface="Constantia" pitchFamily="18" charset="0"/>
              </a:rPr>
              <a:t> 2 brushes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37" grpId="0"/>
      <p:bldP spid="22538" grpId="0"/>
      <p:bldP spid="225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1463675" y="685800"/>
            <a:ext cx="7954963" cy="242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2103438" y="153988"/>
            <a:ext cx="429736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844675" y="92075"/>
            <a:ext cx="6842125" cy="92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738313" y="150813"/>
            <a:ext cx="7680325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219200" y="3810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rgbClr val="FF0000"/>
                </a:solidFill>
              </a:rPr>
              <a:t>Field system consists of the following parts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738313" y="1935163"/>
            <a:ext cx="5500687" cy="4389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69875" indent="-269875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Font typeface="Times New Roman" pitchFamily="18" charset="0"/>
              <a:buBlip>
                <a:blip r:embed="rId3"/>
              </a:buBlip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</a:pPr>
            <a:r>
              <a:rPr lang="en-US" sz="3600" dirty="0">
                <a:solidFill>
                  <a:schemeClr val="tx1"/>
                </a:solidFill>
                <a:latin typeface="Constantia" pitchFamily="18" charset="0"/>
              </a:rPr>
              <a:t>Yoke </a:t>
            </a:r>
          </a:p>
          <a:p>
            <a:pPr marL="269875" indent="-269875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Font typeface="Times New Roman" pitchFamily="18" charset="0"/>
              <a:buBlip>
                <a:blip r:embed="rId3"/>
              </a:buBlip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</a:pPr>
            <a:r>
              <a:rPr lang="en-US" sz="3600" dirty="0">
                <a:solidFill>
                  <a:schemeClr val="tx1"/>
                </a:solidFill>
                <a:latin typeface="Constantia" pitchFamily="18" charset="0"/>
              </a:rPr>
              <a:t>Pole cores</a:t>
            </a:r>
          </a:p>
          <a:p>
            <a:pPr marL="269875" indent="-269875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Font typeface="Times New Roman" pitchFamily="18" charset="0"/>
              <a:buBlip>
                <a:blip r:embed="rId3"/>
              </a:buBlip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</a:pPr>
            <a:r>
              <a:rPr lang="en-US" sz="3600" dirty="0">
                <a:solidFill>
                  <a:schemeClr val="tx1"/>
                </a:solidFill>
                <a:latin typeface="Constantia" pitchFamily="18" charset="0"/>
              </a:rPr>
              <a:t>Pole shoes </a:t>
            </a:r>
          </a:p>
          <a:p>
            <a:pPr marL="269875" indent="-269875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Font typeface="Times New Roman" pitchFamily="18" charset="0"/>
              <a:buBlip>
                <a:blip r:embed="rId3"/>
              </a:buBlip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</a:pPr>
            <a:r>
              <a:rPr lang="en-US" sz="3600" dirty="0">
                <a:solidFill>
                  <a:schemeClr val="tx1"/>
                </a:solidFill>
                <a:latin typeface="Constantia" pitchFamily="18" charset="0"/>
              </a:rPr>
              <a:t>Field coils</a:t>
            </a:r>
            <a:r>
              <a:rPr lang="en-US" sz="3600" dirty="0">
                <a:latin typeface="Constantia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62000" y="228600"/>
            <a:ext cx="7350125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000" dirty="0">
                <a:solidFill>
                  <a:srgbClr val="FF0000"/>
                </a:solidFill>
              </a:rPr>
              <a:t>Maxwell’s Cork screw Rule 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447800"/>
            <a:ext cx="5394325" cy="475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463675" y="685800"/>
            <a:ext cx="7954963" cy="242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2103438" y="153988"/>
            <a:ext cx="429736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1844675" y="92075"/>
            <a:ext cx="6842125" cy="92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1738313" y="150813"/>
            <a:ext cx="7680325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828800" y="304800"/>
            <a:ext cx="550227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dirty="0">
                <a:solidFill>
                  <a:srgbClr val="FF0000"/>
                </a:solidFill>
              </a:rPr>
              <a:t>Armature core 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1524000"/>
            <a:ext cx="7223125" cy="4770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69875" indent="-269875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Times New Roman" pitchFamily="18" charset="0"/>
              <a:buBlip>
                <a:blip r:embed="rId3"/>
              </a:buBlip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</a:pPr>
            <a:r>
              <a:rPr lang="en-US" sz="3200" dirty="0">
                <a:solidFill>
                  <a:schemeClr val="tx1"/>
                </a:solidFill>
                <a:latin typeface="Constantia" pitchFamily="18" charset="0"/>
              </a:rPr>
              <a:t>The armature core is cylindrical </a:t>
            </a:r>
          </a:p>
          <a:p>
            <a:pPr marL="269875" indent="-269875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Times New Roman" pitchFamily="18" charset="0"/>
              <a:buBlip>
                <a:blip r:embed="rId3"/>
              </a:buBlip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</a:pPr>
            <a:r>
              <a:rPr lang="en-US" sz="3200" dirty="0">
                <a:solidFill>
                  <a:schemeClr val="tx1"/>
                </a:solidFill>
                <a:latin typeface="Constantia" pitchFamily="18" charset="0"/>
              </a:rPr>
              <a:t>High permeability silicon steel  stampings</a:t>
            </a:r>
          </a:p>
          <a:p>
            <a:pPr marL="269875" indent="-269875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Times New Roman" pitchFamily="18" charset="0"/>
              <a:buBlip>
                <a:blip r:embed="rId3"/>
              </a:buBlip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</a:pPr>
            <a:r>
              <a:rPr lang="en-US" sz="3200" dirty="0">
                <a:solidFill>
                  <a:schemeClr val="tx1"/>
                </a:solidFill>
                <a:latin typeface="Constantia" pitchFamily="18" charset="0"/>
              </a:rPr>
              <a:t>Impregnated </a:t>
            </a:r>
          </a:p>
          <a:p>
            <a:pPr marL="269875" indent="-269875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Times New Roman" pitchFamily="18" charset="0"/>
              <a:buBlip>
                <a:blip r:embed="rId3"/>
              </a:buBlip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</a:pPr>
            <a:r>
              <a:rPr lang="en-US" sz="3200" dirty="0">
                <a:solidFill>
                  <a:schemeClr val="tx1"/>
                </a:solidFill>
                <a:latin typeface="Constantia" pitchFamily="18" charset="0"/>
              </a:rPr>
              <a:t>Lamination is to reduce the eddy current loss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463675" y="685800"/>
            <a:ext cx="7954963" cy="242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2103438" y="153988"/>
            <a:ext cx="429736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1844675" y="92075"/>
            <a:ext cx="6842125" cy="92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1463675" y="92075"/>
            <a:ext cx="7680325" cy="855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905000" y="0"/>
            <a:ext cx="48768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dirty="0">
                <a:solidFill>
                  <a:srgbClr val="FF0000"/>
                </a:solidFill>
              </a:rPr>
              <a:t> </a:t>
            </a:r>
            <a:r>
              <a:rPr lang="en-US" sz="5000" dirty="0" err="1">
                <a:solidFill>
                  <a:srgbClr val="FF0000"/>
                </a:solidFill>
              </a:rPr>
              <a:t>Commutator</a:t>
            </a:r>
            <a:r>
              <a:rPr lang="en-US" sz="5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7223125" cy="5129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dirty="0">
                <a:solidFill>
                  <a:schemeClr val="tx1"/>
                </a:solidFill>
                <a:latin typeface="Constantia" pitchFamily="18" charset="0"/>
              </a:rPr>
              <a:t>Connect with external circuit </a:t>
            </a:r>
          </a:p>
          <a:p>
            <a:pPr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dirty="0">
                <a:solidFill>
                  <a:schemeClr val="tx1"/>
                </a:solidFill>
                <a:latin typeface="Constantia" pitchFamily="18" charset="0"/>
              </a:rPr>
              <a:t>Converts ac into unidirectional current </a:t>
            </a:r>
          </a:p>
          <a:p>
            <a:pPr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dirty="0">
                <a:solidFill>
                  <a:schemeClr val="tx1"/>
                </a:solidFill>
                <a:latin typeface="Constantia" pitchFamily="18" charset="0"/>
              </a:rPr>
              <a:t>Cylindrical in shape </a:t>
            </a:r>
          </a:p>
          <a:p>
            <a:pPr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dirty="0" smtClean="0">
                <a:solidFill>
                  <a:schemeClr val="tx1"/>
                </a:solidFill>
                <a:latin typeface="Constantia" pitchFamily="18" charset="0"/>
              </a:rPr>
              <a:t>Made </a:t>
            </a:r>
            <a:r>
              <a:rPr lang="en-US" sz="2600" dirty="0">
                <a:solidFill>
                  <a:schemeClr val="tx1"/>
                </a:solidFill>
                <a:latin typeface="Constantia" pitchFamily="18" charset="0"/>
              </a:rPr>
              <a:t>of wedge shaped copper segments</a:t>
            </a:r>
          </a:p>
          <a:p>
            <a:pPr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dirty="0">
                <a:solidFill>
                  <a:schemeClr val="tx1"/>
                </a:solidFill>
                <a:latin typeface="Constantia" pitchFamily="18" charset="0"/>
              </a:rPr>
              <a:t>Segments are insulated from each other</a:t>
            </a:r>
          </a:p>
          <a:p>
            <a:pPr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dirty="0">
                <a:solidFill>
                  <a:schemeClr val="tx1"/>
                </a:solidFill>
                <a:latin typeface="Constantia" pitchFamily="18" charset="0"/>
              </a:rPr>
              <a:t>Each </a:t>
            </a:r>
            <a:r>
              <a:rPr lang="en-US" sz="2600" dirty="0" err="1">
                <a:solidFill>
                  <a:schemeClr val="tx1"/>
                </a:solidFill>
                <a:latin typeface="Constantia" pitchFamily="18" charset="0"/>
              </a:rPr>
              <a:t>commutator</a:t>
            </a:r>
            <a:r>
              <a:rPr lang="en-US" sz="2600" dirty="0">
                <a:solidFill>
                  <a:schemeClr val="tx1"/>
                </a:solidFill>
                <a:latin typeface="Constantia" pitchFamily="18" charset="0"/>
              </a:rPr>
              <a:t> segment is connected to armature conductors by means of a cu strip called riser.</a:t>
            </a:r>
          </a:p>
          <a:p>
            <a:pPr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dirty="0">
                <a:solidFill>
                  <a:schemeClr val="tx1"/>
                </a:solidFill>
                <a:latin typeface="Constantia" pitchFamily="18" charset="0"/>
              </a:rPr>
              <a:t>No of segments equal to no of coils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463675" y="685800"/>
            <a:ext cx="7954963" cy="242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2103438" y="153988"/>
            <a:ext cx="429736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844675" y="92075"/>
            <a:ext cx="6842125" cy="92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1463675" y="92075"/>
            <a:ext cx="7680325" cy="855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28800" y="228600"/>
            <a:ext cx="48768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dirty="0">
                <a:solidFill>
                  <a:srgbClr val="FF0000"/>
                </a:solidFill>
              </a:rPr>
              <a:t>Carbon brush 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990600" y="1143000"/>
            <a:ext cx="6858000" cy="528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</a:p>
          <a:p>
            <a:pPr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600" dirty="0">
              <a:latin typeface="Constantia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Carbon brushes are used in DC machines because they are soft materials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It does not generate spikes when they contact commutator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To deliver the current thro armature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Carbon is used for brushes because it has negative temperature coefficient of resistance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Self lubricating , takes its shape , improving area of contact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1463675" y="685800"/>
            <a:ext cx="7954963" cy="242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2103438" y="153988"/>
            <a:ext cx="429736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844675" y="92075"/>
            <a:ext cx="6842125" cy="92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1463675" y="92075"/>
            <a:ext cx="7680325" cy="855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844675" y="228600"/>
            <a:ext cx="486092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dirty="0">
                <a:solidFill>
                  <a:srgbClr val="FF0000"/>
                </a:solidFill>
              </a:rPr>
              <a:t>EMF equation </a:t>
            </a:r>
            <a:br>
              <a:rPr lang="en-US" sz="5000" dirty="0">
                <a:solidFill>
                  <a:srgbClr val="FF0000"/>
                </a:solidFill>
              </a:rPr>
            </a:b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63675" y="1006475"/>
            <a:ext cx="7315200" cy="4389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69875">
              <a:spcBef>
                <a:spcPts val="525"/>
              </a:spcBef>
              <a:spcAft>
                <a:spcPts val="1425"/>
              </a:spcAft>
              <a:buClrTx/>
              <a:buSzPct val="95000"/>
              <a:buFontTx/>
              <a:buNone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2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Let,   </a:t>
            </a:r>
          </a:p>
          <a:p>
            <a:pPr marL="269875" indent="-266700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Times New Roman" pitchFamily="16" charset="0"/>
              <a:buBlip>
                <a:blip r:embed="rId3"/>
              </a:buBlip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200" dirty="0">
                <a:solidFill>
                  <a:schemeClr val="tx1"/>
                </a:solidFill>
                <a:latin typeface="Constantia" pitchFamily="16" charset="0"/>
                <a:ea typeface="Constantia" pitchFamily="16" charset="0"/>
                <a:cs typeface="Constantia" pitchFamily="16" charset="0"/>
              </a:rPr>
              <a:t>Ø</a:t>
            </a:r>
            <a:r>
              <a:rPr lang="en-US" sz="32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= flux per pole in </a:t>
            </a:r>
            <a:r>
              <a:rPr lang="en-US" sz="3200" dirty="0" err="1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weber</a:t>
            </a:r>
            <a:r>
              <a:rPr lang="en-US" sz="32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 </a:t>
            </a:r>
          </a:p>
          <a:p>
            <a:pPr marL="269875" indent="-266700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Times New Roman" pitchFamily="16" charset="0"/>
              <a:buBlip>
                <a:blip r:embed="rId3"/>
              </a:buBlip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2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Z  = Total number of conductor </a:t>
            </a:r>
          </a:p>
          <a:p>
            <a:pPr marL="269875" indent="-266700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Times New Roman" pitchFamily="16" charset="0"/>
              <a:buBlip>
                <a:blip r:embed="rId3"/>
              </a:buBlip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2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P  = Number of poles </a:t>
            </a:r>
          </a:p>
          <a:p>
            <a:pPr marL="269875" indent="-266700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Times New Roman" pitchFamily="16" charset="0"/>
              <a:buBlip>
                <a:blip r:embed="rId3"/>
              </a:buBlip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2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A = Number of parallel paths</a:t>
            </a:r>
          </a:p>
          <a:p>
            <a:pPr marL="269875" indent="-266700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Times New Roman" pitchFamily="16" charset="0"/>
              <a:buBlip>
                <a:blip r:embed="rId3"/>
              </a:buBlip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2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N  =armature speed in rpm </a:t>
            </a:r>
          </a:p>
          <a:p>
            <a:pPr marL="269875" indent="-266700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Times New Roman" pitchFamily="16" charset="0"/>
              <a:buBlip>
                <a:blip r:embed="rId3"/>
              </a:buBlip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200" dirty="0" err="1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Eg</a:t>
            </a:r>
            <a:r>
              <a:rPr lang="en-US" sz="32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 = </a:t>
            </a:r>
            <a:r>
              <a:rPr lang="en-US" sz="3200" dirty="0" err="1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emf</a:t>
            </a:r>
            <a:r>
              <a:rPr lang="en-US" sz="32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 generated in any on of the parallel path</a:t>
            </a:r>
          </a:p>
          <a:p>
            <a:pPr marL="273050" indent="-269875">
              <a:spcBef>
                <a:spcPts val="525"/>
              </a:spcBef>
              <a:spcAft>
                <a:spcPts val="1425"/>
              </a:spcAft>
              <a:buClrTx/>
              <a:buSzPct val="95000"/>
              <a:buFontTx/>
              <a:buNone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endParaRPr lang="en-US" sz="3200" dirty="0">
              <a:latin typeface="Constantia" pitchFamily="16" charset="0"/>
              <a:ea typeface="Microsoft YaHe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  <p:bldP spid="307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1463675" y="685800"/>
            <a:ext cx="7954963" cy="242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2103438" y="153988"/>
            <a:ext cx="429736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1844675" y="92075"/>
            <a:ext cx="6842125" cy="92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463675" y="92075"/>
            <a:ext cx="7680325" cy="855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1844675" y="228600"/>
            <a:ext cx="585152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dirty="0">
                <a:solidFill>
                  <a:srgbClr val="FF0000"/>
                </a:solidFill>
              </a:rPr>
              <a:t>EMF equation </a:t>
            </a:r>
            <a:br>
              <a:rPr lang="en-US" sz="5000" dirty="0">
                <a:solidFill>
                  <a:srgbClr val="FF0000"/>
                </a:solidFill>
              </a:rPr>
            </a:b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371600" y="1189038"/>
            <a:ext cx="76962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38138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3600" dirty="0">
                <a:solidFill>
                  <a:schemeClr val="tx1"/>
                </a:solidFill>
              </a:rPr>
              <a:t>Flux cut by 1 conductor </a:t>
            </a:r>
          </a:p>
          <a:p>
            <a:pPr marL="342900" indent="-338138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3600" dirty="0">
                <a:solidFill>
                  <a:schemeClr val="tx1"/>
                </a:solidFill>
              </a:rPr>
              <a:t>in 1 revolution                   	 = P * φ</a:t>
            </a:r>
          </a:p>
          <a:p>
            <a:pPr marL="342900" indent="-338138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3600" dirty="0">
                <a:solidFill>
                  <a:schemeClr val="tx1"/>
                </a:solidFill>
              </a:rPr>
              <a:t>Flux cut by 1 conductor in</a:t>
            </a:r>
          </a:p>
          <a:p>
            <a:pPr marL="342900" indent="-338138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3600" dirty="0">
                <a:solidFill>
                  <a:schemeClr val="tx1"/>
                </a:solidFill>
              </a:rPr>
              <a:t> 60 sec 								 = P φ N /60</a:t>
            </a:r>
          </a:p>
          <a:p>
            <a:pPr marL="342900" indent="-338138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3600" dirty="0" err="1">
                <a:solidFill>
                  <a:schemeClr val="tx1"/>
                </a:solidFill>
              </a:rPr>
              <a:t>Avg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emf</a:t>
            </a:r>
            <a:r>
              <a:rPr lang="en-US" sz="3600" dirty="0">
                <a:solidFill>
                  <a:schemeClr val="tx1"/>
                </a:solidFill>
              </a:rPr>
              <a:t> generated in 1</a:t>
            </a:r>
          </a:p>
          <a:p>
            <a:pPr marL="342900" indent="-338138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3600" dirty="0">
                <a:solidFill>
                  <a:schemeClr val="tx1"/>
                </a:solidFill>
              </a:rPr>
              <a:t>conductor 							= </a:t>
            </a:r>
            <a:r>
              <a:rPr lang="en-US" sz="3600" dirty="0" err="1">
                <a:solidFill>
                  <a:schemeClr val="tx1"/>
                </a:solidFill>
              </a:rPr>
              <a:t>PφN</a:t>
            </a:r>
            <a:r>
              <a:rPr lang="en-US" sz="3600" dirty="0">
                <a:solidFill>
                  <a:schemeClr val="tx1"/>
                </a:solidFill>
              </a:rPr>
              <a:t>/60</a:t>
            </a:r>
          </a:p>
          <a:p>
            <a:pPr marL="342900" indent="-338138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3600" dirty="0">
                <a:solidFill>
                  <a:schemeClr val="tx1"/>
                </a:solidFill>
              </a:rPr>
              <a:t>Number of conductors in </a:t>
            </a:r>
          </a:p>
          <a:p>
            <a:pPr marL="342900" indent="-338138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3600" dirty="0">
                <a:solidFill>
                  <a:schemeClr val="tx1"/>
                </a:solidFill>
              </a:rPr>
              <a:t>each parallel path				 = Z /A</a:t>
            </a:r>
          </a:p>
          <a:p>
            <a:pPr marL="342900" indent="-338138">
              <a:lnSpc>
                <a:spcPct val="200000"/>
              </a:lnSpc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3600" dirty="0">
                <a:solidFill>
                  <a:schemeClr val="tx1"/>
                </a:solidFill>
              </a:rPr>
              <a:t>	</a:t>
            </a:r>
            <a:r>
              <a:rPr lang="en-US" sz="3600" dirty="0" err="1">
                <a:solidFill>
                  <a:schemeClr val="tx1"/>
                </a:solidFill>
              </a:rPr>
              <a:t>Eg</a:t>
            </a:r>
            <a:r>
              <a:rPr lang="en-US" sz="3600" dirty="0">
                <a:solidFill>
                  <a:schemeClr val="tx1"/>
                </a:solidFill>
              </a:rPr>
              <a:t>								 = </a:t>
            </a:r>
            <a:r>
              <a:rPr lang="en-US" sz="3600" dirty="0" err="1">
                <a:solidFill>
                  <a:schemeClr val="tx1"/>
                </a:solidFill>
              </a:rPr>
              <a:t>PφNZ</a:t>
            </a:r>
            <a:r>
              <a:rPr lang="en-US" sz="3600" dirty="0">
                <a:solidFill>
                  <a:schemeClr val="tx1"/>
                </a:solidFill>
              </a:rPr>
              <a:t>/60A</a:t>
            </a:r>
          </a:p>
          <a:p>
            <a:pPr marL="342900" indent="-338138">
              <a:lnSpc>
                <a:spcPct val="200000"/>
              </a:lnSpc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endParaRPr lang="en-US" sz="3600" dirty="0"/>
          </a:p>
          <a:p>
            <a:pPr marL="342900" indent="-338138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body"/>
          </p:nvPr>
        </p:nvSpPr>
        <p:spPr>
          <a:xfrm>
            <a:off x="762000" y="1752600"/>
            <a:ext cx="8226425" cy="4598988"/>
          </a:xfrm>
        </p:spPr>
        <p:txBody>
          <a:bodyPr anchor="t"/>
          <a:lstStyle/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DC generators are generally classified according to their method of excitation .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3600" dirty="0" smtClean="0">
              <a:solidFill>
                <a:schemeClr val="tx1"/>
              </a:solidFill>
            </a:endParaRPr>
          </a:p>
          <a:p>
            <a:pPr marL="339725" indent="-336550" algn="l" eaLnBrk="1" hangingPunct="1">
              <a:spcBef>
                <a:spcPts val="800"/>
              </a:spcBef>
              <a:buFont typeface="Times New Roman" pitchFamily="16" charset="0"/>
              <a:buBlip>
                <a:blip r:embed="rId3"/>
              </a:buBlip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Separately excited DC generator 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 typeface="Times New Roman" pitchFamily="16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3600" dirty="0" smtClean="0">
              <a:solidFill>
                <a:schemeClr val="tx1"/>
              </a:solidFill>
            </a:endParaRPr>
          </a:p>
          <a:p>
            <a:pPr marL="339725" indent="-336550" algn="l" eaLnBrk="1" hangingPunct="1">
              <a:spcBef>
                <a:spcPts val="800"/>
              </a:spcBef>
              <a:buFont typeface="Times New Roman" pitchFamily="16" charset="0"/>
              <a:buBlip>
                <a:blip r:embed="rId3"/>
              </a:buBlip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Self excited D C generator </a:t>
            </a:r>
          </a:p>
          <a:p>
            <a:pPr marL="341313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609600" y="533400"/>
            <a:ext cx="8226425" cy="1139825"/>
          </a:xfrm>
        </p:spPr>
        <p:txBody>
          <a:bodyPr anchor="ctr"/>
          <a:lstStyle/>
          <a:p>
            <a:pPr marL="0" indent="0" algn="ctr"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Types of DC Generator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 build="p"/>
      <p:bldP spid="327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-228600" y="457200"/>
            <a:ext cx="9906000" cy="11398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Further classification of DC Generator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7575" y="1828800"/>
            <a:ext cx="7616825" cy="4522787"/>
          </a:xfrm>
        </p:spPr>
        <p:txBody>
          <a:bodyPr>
            <a:normAutofit lnSpcReduction="10000"/>
          </a:bodyPr>
          <a:lstStyle/>
          <a:p>
            <a:pPr marL="688975" indent="-576263" eaLnBrk="1" hangingPunct="1">
              <a:buFont typeface="Times New Roman" pitchFamily="16" charset="0"/>
              <a:buBlip>
                <a:blip r:embed="rId3"/>
              </a:buBlip>
              <a:tabLst>
                <a:tab pos="688975" algn="l"/>
                <a:tab pos="801688" algn="l"/>
                <a:tab pos="1258888" algn="l"/>
                <a:tab pos="1716088" algn="l"/>
                <a:tab pos="2173288" algn="l"/>
                <a:tab pos="2630488" algn="l"/>
                <a:tab pos="3087688" algn="l"/>
                <a:tab pos="3544888" algn="l"/>
                <a:tab pos="4002088" algn="l"/>
                <a:tab pos="4459288" algn="l"/>
                <a:tab pos="4916488" algn="l"/>
                <a:tab pos="5373688" algn="l"/>
                <a:tab pos="5830888" algn="l"/>
                <a:tab pos="6288088" algn="l"/>
                <a:tab pos="6745288" algn="l"/>
                <a:tab pos="7202488" algn="l"/>
                <a:tab pos="7659688" algn="l"/>
                <a:tab pos="8116888" algn="l"/>
                <a:tab pos="8574088" algn="l"/>
                <a:tab pos="9031288" algn="l"/>
                <a:tab pos="9488488" algn="l"/>
              </a:tabLs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Series wound generator </a:t>
            </a:r>
          </a:p>
          <a:p>
            <a:pPr marL="688975" indent="-576263" eaLnBrk="1" hangingPunct="1">
              <a:buFont typeface="Times New Roman" pitchFamily="16" charset="0"/>
              <a:buBlip>
                <a:blip r:embed="rId3"/>
              </a:buBlip>
              <a:tabLst>
                <a:tab pos="688975" algn="l"/>
                <a:tab pos="801688" algn="l"/>
                <a:tab pos="1258888" algn="l"/>
                <a:tab pos="1716088" algn="l"/>
                <a:tab pos="2173288" algn="l"/>
                <a:tab pos="2630488" algn="l"/>
                <a:tab pos="3087688" algn="l"/>
                <a:tab pos="3544888" algn="l"/>
                <a:tab pos="4002088" algn="l"/>
                <a:tab pos="4459288" algn="l"/>
                <a:tab pos="4916488" algn="l"/>
                <a:tab pos="5373688" algn="l"/>
                <a:tab pos="5830888" algn="l"/>
                <a:tab pos="6288088" algn="l"/>
                <a:tab pos="6745288" algn="l"/>
                <a:tab pos="7202488" algn="l"/>
                <a:tab pos="7659688" algn="l"/>
                <a:tab pos="8116888" algn="l"/>
                <a:tab pos="8574088" algn="l"/>
                <a:tab pos="9031288" algn="l"/>
                <a:tab pos="9488488" algn="l"/>
              </a:tabLs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Shunt wound generator </a:t>
            </a:r>
          </a:p>
          <a:p>
            <a:pPr marL="688975" indent="-576263" eaLnBrk="1" hangingPunct="1">
              <a:buFont typeface="Times New Roman" pitchFamily="16" charset="0"/>
              <a:buBlip>
                <a:blip r:embed="rId3"/>
              </a:buBlip>
              <a:tabLst>
                <a:tab pos="688975" algn="l"/>
                <a:tab pos="801688" algn="l"/>
                <a:tab pos="1258888" algn="l"/>
                <a:tab pos="1716088" algn="l"/>
                <a:tab pos="2173288" algn="l"/>
                <a:tab pos="2630488" algn="l"/>
                <a:tab pos="3087688" algn="l"/>
                <a:tab pos="3544888" algn="l"/>
                <a:tab pos="4002088" algn="l"/>
                <a:tab pos="4459288" algn="l"/>
                <a:tab pos="4916488" algn="l"/>
                <a:tab pos="5373688" algn="l"/>
                <a:tab pos="5830888" algn="l"/>
                <a:tab pos="6288088" algn="l"/>
                <a:tab pos="6745288" algn="l"/>
                <a:tab pos="7202488" algn="l"/>
                <a:tab pos="7659688" algn="l"/>
                <a:tab pos="8116888" algn="l"/>
                <a:tab pos="8574088" algn="l"/>
                <a:tab pos="9031288" algn="l"/>
                <a:tab pos="9488488" algn="l"/>
              </a:tabLs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Compound wound generator</a:t>
            </a:r>
          </a:p>
          <a:p>
            <a:pPr marL="1601788" lvl="1" indent="-284163" eaLnBrk="1" hangingPunct="1">
              <a:buFont typeface="Times New Roman" pitchFamily="16" charset="0"/>
              <a:buBlip>
                <a:blip r:embed="rId4"/>
              </a:buBlip>
              <a:tabLst>
                <a:tab pos="688975" algn="l"/>
                <a:tab pos="801688" algn="l"/>
                <a:tab pos="1258888" algn="l"/>
                <a:tab pos="1716088" algn="l"/>
                <a:tab pos="2173288" algn="l"/>
                <a:tab pos="2630488" algn="l"/>
                <a:tab pos="3087688" algn="l"/>
                <a:tab pos="3544888" algn="l"/>
                <a:tab pos="4002088" algn="l"/>
                <a:tab pos="4459288" algn="l"/>
                <a:tab pos="4916488" algn="l"/>
                <a:tab pos="5373688" algn="l"/>
                <a:tab pos="5830888" algn="l"/>
                <a:tab pos="6288088" algn="l"/>
                <a:tab pos="6745288" algn="l"/>
                <a:tab pos="7202488" algn="l"/>
                <a:tab pos="7659688" algn="l"/>
                <a:tab pos="8116888" algn="l"/>
                <a:tab pos="8574088" algn="l"/>
                <a:tab pos="9031288" algn="l"/>
                <a:tab pos="9488488" algn="l"/>
              </a:tabLs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Short shunt  &amp; Long shunt </a:t>
            </a:r>
          </a:p>
          <a:p>
            <a:pPr marL="1601788" lvl="1" indent="-284163" eaLnBrk="1" hangingPunct="1">
              <a:buFont typeface="Times New Roman" pitchFamily="16" charset="0"/>
              <a:buBlip>
                <a:blip r:embed="rId4"/>
              </a:buBlip>
              <a:tabLst>
                <a:tab pos="688975" algn="l"/>
                <a:tab pos="801688" algn="l"/>
                <a:tab pos="1258888" algn="l"/>
                <a:tab pos="1716088" algn="l"/>
                <a:tab pos="2173288" algn="l"/>
                <a:tab pos="2630488" algn="l"/>
                <a:tab pos="3087688" algn="l"/>
                <a:tab pos="3544888" algn="l"/>
                <a:tab pos="4002088" algn="l"/>
                <a:tab pos="4459288" algn="l"/>
                <a:tab pos="4916488" algn="l"/>
                <a:tab pos="5373688" algn="l"/>
                <a:tab pos="5830888" algn="l"/>
                <a:tab pos="6288088" algn="l"/>
                <a:tab pos="6745288" algn="l"/>
                <a:tab pos="7202488" algn="l"/>
                <a:tab pos="7659688" algn="l"/>
                <a:tab pos="8116888" algn="l"/>
                <a:tab pos="8574088" algn="l"/>
                <a:tab pos="9031288" algn="l"/>
                <a:tab pos="9488488" algn="l"/>
              </a:tabLs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 Cumulatively compound </a:t>
            </a:r>
          </a:p>
          <a:p>
            <a:pPr marL="692150" indent="-576263" eaLnBrk="1" hangingPunct="1">
              <a:buClrTx/>
              <a:buFontTx/>
              <a:buNone/>
              <a:tabLst>
                <a:tab pos="688975" algn="l"/>
                <a:tab pos="801688" algn="l"/>
                <a:tab pos="1258888" algn="l"/>
                <a:tab pos="1716088" algn="l"/>
                <a:tab pos="2173288" algn="l"/>
                <a:tab pos="2630488" algn="l"/>
                <a:tab pos="3087688" algn="l"/>
                <a:tab pos="3544888" algn="l"/>
                <a:tab pos="4002088" algn="l"/>
                <a:tab pos="4459288" algn="l"/>
                <a:tab pos="4916488" algn="l"/>
                <a:tab pos="5373688" algn="l"/>
                <a:tab pos="5830888" algn="l"/>
                <a:tab pos="6288088" algn="l"/>
                <a:tab pos="6745288" algn="l"/>
                <a:tab pos="7202488" algn="l"/>
                <a:tab pos="7659688" algn="l"/>
                <a:tab pos="8116888" algn="l"/>
                <a:tab pos="8574088" algn="l"/>
                <a:tab pos="9031288" algn="l"/>
                <a:tab pos="9488488" algn="l"/>
              </a:tabLs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										 &amp; 	</a:t>
            </a:r>
          </a:p>
          <a:p>
            <a:pPr marL="692150" indent="-576263" eaLnBrk="1" hangingPunct="1">
              <a:buClrTx/>
              <a:buFontTx/>
              <a:buNone/>
              <a:tabLst>
                <a:tab pos="688975" algn="l"/>
                <a:tab pos="801688" algn="l"/>
                <a:tab pos="1258888" algn="l"/>
                <a:tab pos="1716088" algn="l"/>
                <a:tab pos="2173288" algn="l"/>
                <a:tab pos="2630488" algn="l"/>
                <a:tab pos="3087688" algn="l"/>
                <a:tab pos="3544888" algn="l"/>
                <a:tab pos="4002088" algn="l"/>
                <a:tab pos="4459288" algn="l"/>
                <a:tab pos="4916488" algn="l"/>
                <a:tab pos="5373688" algn="l"/>
                <a:tab pos="5830888" algn="l"/>
                <a:tab pos="6288088" algn="l"/>
                <a:tab pos="6745288" algn="l"/>
                <a:tab pos="7202488" algn="l"/>
                <a:tab pos="7659688" algn="l"/>
                <a:tab pos="8116888" algn="l"/>
                <a:tab pos="8574088" algn="l"/>
                <a:tab pos="9031288" algn="l"/>
                <a:tab pos="9488488" algn="l"/>
              </a:tabLs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			         Differentially compound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3379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2514600" y="381000"/>
            <a:ext cx="3962400" cy="1139825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Back </a:t>
            </a:r>
            <a:r>
              <a:rPr lang="en-US" dirty="0" err="1" smtClean="0">
                <a:solidFill>
                  <a:srgbClr val="FF0000"/>
                </a:solidFill>
              </a:rPr>
              <a:t>emf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1554163"/>
            <a:ext cx="9021763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39725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3600" dirty="0">
                <a:solidFill>
                  <a:schemeClr val="tx1"/>
                </a:solidFill>
              </a:rPr>
              <a:t>The induced </a:t>
            </a:r>
            <a:r>
              <a:rPr lang="en-US" sz="3600" dirty="0" err="1">
                <a:solidFill>
                  <a:schemeClr val="tx1"/>
                </a:solidFill>
              </a:rPr>
              <a:t>emf</a:t>
            </a:r>
            <a:r>
              <a:rPr lang="en-US" sz="3600" dirty="0">
                <a:solidFill>
                  <a:schemeClr val="tx1"/>
                </a:solidFill>
              </a:rPr>
              <a:t> in the rotating armature conductors always acts in the opposite direction of the supply voltage . </a:t>
            </a:r>
          </a:p>
          <a:p>
            <a:pPr marL="342900" indent="-339725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3600" dirty="0">
                <a:solidFill>
                  <a:schemeClr val="tx1"/>
                </a:solidFill>
              </a:rPr>
              <a:t>According to the Lenz’s law, the direction of the induced </a:t>
            </a:r>
            <a:r>
              <a:rPr lang="en-US" sz="3600" dirty="0" err="1">
                <a:solidFill>
                  <a:schemeClr val="tx1"/>
                </a:solidFill>
              </a:rPr>
              <a:t>emf</a:t>
            </a:r>
            <a:r>
              <a:rPr lang="en-US" sz="3600" dirty="0">
                <a:solidFill>
                  <a:schemeClr val="tx1"/>
                </a:solidFill>
              </a:rPr>
              <a:t> is always so as to oppose the cause producing it . </a:t>
            </a:r>
          </a:p>
          <a:p>
            <a:pPr marL="342900" indent="-339725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3600" dirty="0">
                <a:solidFill>
                  <a:schemeClr val="tx1"/>
                </a:solidFill>
              </a:rPr>
              <a:t>In a DC motor , the supply voltage is the cause and hence this induced </a:t>
            </a:r>
            <a:r>
              <a:rPr lang="en-US" sz="3600" dirty="0" err="1">
                <a:solidFill>
                  <a:schemeClr val="tx1"/>
                </a:solidFill>
              </a:rPr>
              <a:t>emf</a:t>
            </a:r>
            <a:r>
              <a:rPr lang="en-US" sz="3600" dirty="0">
                <a:solidFill>
                  <a:schemeClr val="tx1"/>
                </a:solidFill>
              </a:rPr>
              <a:t> opposes the supply voltage</a:t>
            </a:r>
            <a:r>
              <a:rPr lang="en-US" sz="3600" dirty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1" grpId="0"/>
      <p:bldP spid="4608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6425" cy="1139825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800" dirty="0" smtClean="0">
                <a:solidFill>
                  <a:srgbClr val="FF0000"/>
                </a:solidFill>
              </a:rPr>
              <a:t>Classification of DC motors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8229600" cy="4389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1463">
              <a:spcBef>
                <a:spcPts val="525"/>
              </a:spcBef>
              <a:spcAft>
                <a:spcPts val="1425"/>
              </a:spcAft>
              <a:buClrTx/>
              <a:buSzPct val="95000"/>
              <a:buFontTx/>
              <a:buNone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6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DC motors are mainly classified into three types as listed below:</a:t>
            </a:r>
          </a:p>
          <a:p>
            <a:pPr marL="271463" indent="-269875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pitchFamily="16" charset="2"/>
              <a:buChar char="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6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Shunt motor </a:t>
            </a:r>
          </a:p>
          <a:p>
            <a:pPr marL="271463" indent="-269875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pitchFamily="16" charset="2"/>
              <a:buChar char="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6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Series motor</a:t>
            </a:r>
          </a:p>
          <a:p>
            <a:pPr marL="271463" indent="-269875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pitchFamily="16" charset="2"/>
              <a:buChar char="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6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Compound motor</a:t>
            </a:r>
          </a:p>
          <a:p>
            <a:pPr marL="1604963" lvl="1" indent="-608013">
              <a:spcBef>
                <a:spcPts val="700"/>
              </a:spcBef>
              <a:buSzPct val="64000"/>
              <a:buFont typeface="Times New Roman" pitchFamily="16" charset="0"/>
              <a:buBlip>
                <a:blip r:embed="rId3"/>
              </a:buBlip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6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Differential compound</a:t>
            </a:r>
          </a:p>
          <a:p>
            <a:pPr marL="1604963" lvl="1" indent="-608013">
              <a:spcBef>
                <a:spcPts val="700"/>
              </a:spcBef>
              <a:buSzPct val="64000"/>
              <a:buFont typeface="Times New Roman" pitchFamily="16" charset="0"/>
              <a:buBlip>
                <a:blip r:embed="rId3"/>
              </a:buBlip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6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Cumulative compound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6425" cy="1139825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800" dirty="0" smtClean="0">
                <a:solidFill>
                  <a:srgbClr val="FF0000"/>
                </a:solidFill>
              </a:rPr>
              <a:t>Torque</a:t>
            </a: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65125" y="1646238"/>
            <a:ext cx="8229600" cy="43894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1463">
              <a:spcBef>
                <a:spcPts val="525"/>
              </a:spcBef>
              <a:spcAft>
                <a:spcPts val="1425"/>
              </a:spcAft>
              <a:buClrTx/>
              <a:buSzPct val="95000"/>
              <a:buFontTx/>
              <a:buNone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6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The turning or twisting force about an axis is called torque .</a:t>
            </a:r>
            <a:endParaRPr lang="en-US" sz="3600" dirty="0">
              <a:solidFill>
                <a:schemeClr val="tx1"/>
              </a:solidFill>
              <a:latin typeface="Constantia" pitchFamily="16" charset="0"/>
              <a:ea typeface="+mn-ea"/>
              <a:cs typeface="Lucida Sans Unicode" charset="0"/>
            </a:endParaRPr>
          </a:p>
          <a:p>
            <a:pPr marL="271463" indent="-269875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Times New Roman" pitchFamily="16" charset="0"/>
              <a:buBlip>
                <a:blip r:embed="rId3"/>
              </a:buBlip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6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P =  T *</a:t>
            </a:r>
            <a:r>
              <a:rPr lang="en-US" sz="3600" dirty="0">
                <a:solidFill>
                  <a:schemeClr val="tx1"/>
                </a:solidFill>
                <a:latin typeface="Times New Roman" pitchFamily="16" charset="0"/>
                <a:ea typeface="Microsoft YaHei" charset="0"/>
              </a:rPr>
              <a:t> 2 </a:t>
            </a:r>
            <a:r>
              <a:rPr lang="en-US" sz="3600" dirty="0" err="1">
                <a:solidFill>
                  <a:schemeClr val="tx1"/>
                </a:solidFill>
                <a:latin typeface="Times New Roman" pitchFamily="16" charset="0"/>
                <a:ea typeface="Microsoft YaHei" charset="0"/>
              </a:rPr>
              <a:t>π</a:t>
            </a:r>
            <a:r>
              <a:rPr lang="en-US" sz="3600" dirty="0" err="1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N</a:t>
            </a:r>
            <a:r>
              <a:rPr lang="en-US" sz="36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/ 60 </a:t>
            </a:r>
          </a:p>
          <a:p>
            <a:pPr marL="271463" indent="-269875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Times New Roman" pitchFamily="16" charset="0"/>
              <a:buBlip>
                <a:blip r:embed="rId3"/>
              </a:buBlip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600" dirty="0" err="1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Eb</a:t>
            </a:r>
            <a:r>
              <a:rPr lang="en-US" sz="36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Ia</a:t>
            </a:r>
            <a:r>
              <a:rPr lang="en-US" sz="36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 = Ta *</a:t>
            </a:r>
            <a:r>
              <a:rPr lang="en-US" sz="3600" dirty="0">
                <a:solidFill>
                  <a:schemeClr val="tx1"/>
                </a:solidFill>
                <a:latin typeface="Arial" charset="0"/>
                <a:ea typeface="Microsoft YaHei" charset="0"/>
              </a:rPr>
              <a:t> 2 </a:t>
            </a:r>
            <a:r>
              <a:rPr lang="en-US" sz="3600" dirty="0" err="1">
                <a:solidFill>
                  <a:schemeClr val="tx1"/>
                </a:solidFill>
                <a:latin typeface="Arial" charset="0"/>
                <a:ea typeface="Microsoft YaHei" charset="0"/>
              </a:rPr>
              <a:t>π</a:t>
            </a:r>
            <a:r>
              <a:rPr lang="en-US" sz="3600" dirty="0" err="1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N</a:t>
            </a:r>
            <a:r>
              <a:rPr lang="en-US" sz="36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/ 60 </a:t>
            </a:r>
          </a:p>
          <a:p>
            <a:pPr marL="271463" indent="-269875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Times New Roman" pitchFamily="16" charset="0"/>
              <a:buBlip>
                <a:blip r:embed="rId3"/>
              </a:buBlip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6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T  ∞ φ I a</a:t>
            </a:r>
          </a:p>
          <a:p>
            <a:pPr marL="271463" indent="-269875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Times New Roman" pitchFamily="16" charset="0"/>
              <a:buBlip>
                <a:blip r:embed="rId3"/>
              </a:buBlip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en-US" sz="36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 Ta  ∞ I2a</a:t>
            </a:r>
          </a:p>
          <a:p>
            <a:pPr marL="273050" indent="-271463"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endParaRPr lang="en-US" sz="3600" dirty="0">
              <a:latin typeface="Constantia" pitchFamily="16" charset="0"/>
              <a:ea typeface="+mn-ea"/>
              <a:cs typeface="Lucida Sans Unicode" charset="0"/>
            </a:endParaRPr>
          </a:p>
          <a:p>
            <a:pPr marL="273050" indent="-271463"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endParaRPr lang="en-US" sz="3600" dirty="0">
              <a:latin typeface="Constantia" pitchFamily="16" charset="0"/>
              <a:ea typeface="+mn-ea"/>
              <a:cs typeface="Lucida Sans Unicode" charset="0"/>
            </a:endParaRPr>
          </a:p>
          <a:p>
            <a:pPr marL="273050" indent="-271463"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endParaRPr lang="en-US" sz="3600" dirty="0">
              <a:latin typeface="Constantia" pitchFamily="16" charset="0"/>
              <a:ea typeface="+mn-ea"/>
              <a:cs typeface="Lucida Sans Unicode" charset="0"/>
            </a:endParaRPr>
          </a:p>
          <a:p>
            <a:pPr marL="273050" indent="-271463"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endParaRPr lang="en-US" sz="3600" dirty="0">
              <a:latin typeface="Constantia" pitchFamily="16" charset="0"/>
              <a:ea typeface="+mn-ea"/>
              <a:cs typeface="Lucida Sans Unico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  <p:bldP spid="481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838200" y="228600"/>
            <a:ext cx="7350125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000" dirty="0">
                <a:solidFill>
                  <a:srgbClr val="FF0000"/>
                </a:solidFill>
              </a:rPr>
              <a:t>Maxwell’s Cork screw Rule :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219200" y="1295400"/>
            <a:ext cx="6950075" cy="5199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dirty="0">
                <a:solidFill>
                  <a:schemeClr val="tx1"/>
                </a:solidFill>
              </a:rPr>
              <a:t>Hold the cork screw in yr right hand and rotate it in clockwise in such a way that it advances in the direction of current. Then the </a:t>
            </a:r>
            <a:r>
              <a:rPr lang="en-US" sz="4000" u="sng" dirty="0">
                <a:solidFill>
                  <a:schemeClr val="tx1"/>
                </a:solidFill>
              </a:rPr>
              <a:t>direction in which the hand rotates will be the direction of magnetic lines of  force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14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8226425" cy="4522788"/>
          </a:xfrm>
        </p:spPr>
        <p:txBody>
          <a:bodyPr anchor="t"/>
          <a:lstStyle/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3200" dirty="0" smtClean="0"/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3200" dirty="0" smtClean="0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38125" y="427038"/>
            <a:ext cx="8631238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dirty="0">
                <a:solidFill>
                  <a:srgbClr val="FF0000"/>
                </a:solidFill>
              </a:rPr>
              <a:t>Characteristic of DC motors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71463" indent="-271463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271463" algn="l"/>
                <a:tab pos="728663" algn="l"/>
                <a:tab pos="1185863" algn="l"/>
                <a:tab pos="1643063" algn="l"/>
                <a:tab pos="2100263" algn="l"/>
                <a:tab pos="2557463" algn="l"/>
                <a:tab pos="3014663" algn="l"/>
                <a:tab pos="3471863" algn="l"/>
                <a:tab pos="3929063" algn="l"/>
                <a:tab pos="4386263" algn="l"/>
                <a:tab pos="4843463" algn="l"/>
                <a:tab pos="5300663" algn="l"/>
                <a:tab pos="5757863" algn="l"/>
                <a:tab pos="6215063" algn="l"/>
                <a:tab pos="6672263" algn="l"/>
                <a:tab pos="7129463" algn="l"/>
                <a:tab pos="7586663" algn="l"/>
                <a:tab pos="8043863" algn="l"/>
                <a:tab pos="8501063" algn="l"/>
                <a:tab pos="8958263" algn="l"/>
                <a:tab pos="9415463" algn="l"/>
              </a:tabLst>
            </a:pPr>
            <a:r>
              <a:rPr lang="en-US" sz="3600">
                <a:solidFill>
                  <a:schemeClr val="tx1"/>
                </a:solidFill>
                <a:latin typeface="Constantia" pitchFamily="18" charset="0"/>
              </a:rPr>
              <a:t>T/ Ia  characteristic </a:t>
            </a:r>
          </a:p>
          <a:p>
            <a:pPr marL="271463" indent="-271463"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271463" algn="l"/>
                <a:tab pos="728663" algn="l"/>
                <a:tab pos="1185863" algn="l"/>
                <a:tab pos="1643063" algn="l"/>
                <a:tab pos="2100263" algn="l"/>
                <a:tab pos="2557463" algn="l"/>
                <a:tab pos="3014663" algn="l"/>
                <a:tab pos="3471863" algn="l"/>
                <a:tab pos="3929063" algn="l"/>
                <a:tab pos="4386263" algn="l"/>
                <a:tab pos="4843463" algn="l"/>
                <a:tab pos="5300663" algn="l"/>
                <a:tab pos="5757863" algn="l"/>
                <a:tab pos="6215063" algn="l"/>
                <a:tab pos="6672263" algn="l"/>
                <a:tab pos="7129463" algn="l"/>
                <a:tab pos="7586663" algn="l"/>
                <a:tab pos="8043863" algn="l"/>
                <a:tab pos="8501063" algn="l"/>
                <a:tab pos="8958263" algn="l"/>
                <a:tab pos="9415463" algn="l"/>
              </a:tabLst>
            </a:pPr>
            <a:endParaRPr lang="en-US" sz="3600">
              <a:solidFill>
                <a:schemeClr val="tx1"/>
              </a:solidFill>
              <a:latin typeface="Constantia" pitchFamily="18" charset="0"/>
            </a:endParaRPr>
          </a:p>
          <a:p>
            <a:pPr marL="271463" indent="-271463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271463" algn="l"/>
                <a:tab pos="728663" algn="l"/>
                <a:tab pos="1185863" algn="l"/>
                <a:tab pos="1643063" algn="l"/>
                <a:tab pos="2100263" algn="l"/>
                <a:tab pos="2557463" algn="l"/>
                <a:tab pos="3014663" algn="l"/>
                <a:tab pos="3471863" algn="l"/>
                <a:tab pos="3929063" algn="l"/>
                <a:tab pos="4386263" algn="l"/>
                <a:tab pos="4843463" algn="l"/>
                <a:tab pos="5300663" algn="l"/>
                <a:tab pos="5757863" algn="l"/>
                <a:tab pos="6215063" algn="l"/>
                <a:tab pos="6672263" algn="l"/>
                <a:tab pos="7129463" algn="l"/>
                <a:tab pos="7586663" algn="l"/>
                <a:tab pos="8043863" algn="l"/>
                <a:tab pos="8501063" algn="l"/>
                <a:tab pos="8958263" algn="l"/>
                <a:tab pos="9415463" algn="l"/>
              </a:tabLst>
            </a:pPr>
            <a:r>
              <a:rPr lang="en-US" sz="3600">
                <a:solidFill>
                  <a:schemeClr val="tx1"/>
                </a:solidFill>
                <a:latin typeface="Constantia" pitchFamily="18" charset="0"/>
              </a:rPr>
              <a:t>N/ I a   characteristic </a:t>
            </a:r>
          </a:p>
          <a:p>
            <a:pPr marL="271463" indent="-271463"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271463" algn="l"/>
                <a:tab pos="728663" algn="l"/>
                <a:tab pos="1185863" algn="l"/>
                <a:tab pos="1643063" algn="l"/>
                <a:tab pos="2100263" algn="l"/>
                <a:tab pos="2557463" algn="l"/>
                <a:tab pos="3014663" algn="l"/>
                <a:tab pos="3471863" algn="l"/>
                <a:tab pos="3929063" algn="l"/>
                <a:tab pos="4386263" algn="l"/>
                <a:tab pos="4843463" algn="l"/>
                <a:tab pos="5300663" algn="l"/>
                <a:tab pos="5757863" algn="l"/>
                <a:tab pos="6215063" algn="l"/>
                <a:tab pos="6672263" algn="l"/>
                <a:tab pos="7129463" algn="l"/>
                <a:tab pos="7586663" algn="l"/>
                <a:tab pos="8043863" algn="l"/>
                <a:tab pos="8501063" algn="l"/>
                <a:tab pos="8958263" algn="l"/>
                <a:tab pos="9415463" algn="l"/>
              </a:tabLst>
            </a:pPr>
            <a:endParaRPr lang="en-US" sz="3600">
              <a:solidFill>
                <a:schemeClr val="tx1"/>
              </a:solidFill>
              <a:latin typeface="Constantia" pitchFamily="18" charset="0"/>
            </a:endParaRPr>
          </a:p>
          <a:p>
            <a:pPr marL="271463" indent="-271463"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271463" algn="l"/>
                <a:tab pos="728663" algn="l"/>
                <a:tab pos="1185863" algn="l"/>
                <a:tab pos="1643063" algn="l"/>
                <a:tab pos="2100263" algn="l"/>
                <a:tab pos="2557463" algn="l"/>
                <a:tab pos="3014663" algn="l"/>
                <a:tab pos="3471863" algn="l"/>
                <a:tab pos="3929063" algn="l"/>
                <a:tab pos="4386263" algn="l"/>
                <a:tab pos="4843463" algn="l"/>
                <a:tab pos="5300663" algn="l"/>
                <a:tab pos="5757863" algn="l"/>
                <a:tab pos="6215063" algn="l"/>
                <a:tab pos="6672263" algn="l"/>
                <a:tab pos="7129463" algn="l"/>
                <a:tab pos="7586663" algn="l"/>
                <a:tab pos="8043863" algn="l"/>
                <a:tab pos="8501063" algn="l"/>
                <a:tab pos="8958263" algn="l"/>
                <a:tab pos="9415463" algn="l"/>
              </a:tabLst>
            </a:pPr>
            <a:r>
              <a:rPr lang="en-US" sz="3600">
                <a:solidFill>
                  <a:schemeClr val="tx1"/>
                </a:solidFill>
                <a:latin typeface="Constantia" pitchFamily="18" charset="0"/>
              </a:rPr>
              <a:t>N/T characteristic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6425" cy="1139825"/>
          </a:xfrm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Starters for DC motors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627063" y="1609725"/>
            <a:ext cx="8059737" cy="3813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Constantia" pitchFamily="18" charset="0"/>
              </a:rPr>
              <a:t>Needed to limit the starting current .</a:t>
            </a:r>
          </a:p>
          <a:p>
            <a:pPr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chemeClr val="tx1"/>
                </a:solidFill>
                <a:latin typeface="Constantia" pitchFamily="18" charset="0"/>
              </a:rPr>
              <a:t>1. Two point starter</a:t>
            </a:r>
          </a:p>
          <a:p>
            <a:pPr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chemeClr val="tx1"/>
                </a:solidFill>
                <a:latin typeface="Constantia" pitchFamily="18" charset="0"/>
              </a:rPr>
              <a:t>2. Three point starter </a:t>
            </a:r>
          </a:p>
          <a:p>
            <a:pPr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chemeClr val="tx1"/>
                </a:solidFill>
                <a:latin typeface="Constantia" pitchFamily="18" charset="0"/>
              </a:rPr>
              <a:t>3. Four point starter</a:t>
            </a:r>
          </a:p>
          <a:p>
            <a:pPr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6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9" grpId="0"/>
      <p:bldP spid="532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609600" y="228600"/>
            <a:ext cx="7542213" cy="855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dirty="0">
                <a:solidFill>
                  <a:srgbClr val="FF0000"/>
                </a:solidFill>
              </a:rPr>
              <a:t>Fleming’s Right  hand rule 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1739900" y="3932238"/>
            <a:ext cx="1003300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>
                <a:solidFill>
                  <a:srgbClr val="000066"/>
                </a:solidFill>
                <a:latin typeface="Constantia" pitchFamily="18" charset="0"/>
              </a:rPr>
              <a:t>          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5086350" y="4276725"/>
            <a:ext cx="1809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295400"/>
            <a:ext cx="6218238" cy="448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371600" y="381000"/>
            <a:ext cx="6535738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dirty="0">
                <a:solidFill>
                  <a:srgbClr val="FF0000"/>
                </a:solidFill>
              </a:rPr>
              <a:t>Fleming’s left  hand rule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295400"/>
            <a:ext cx="6035675" cy="4983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914400" y="0"/>
            <a:ext cx="6535738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dirty="0">
                <a:solidFill>
                  <a:srgbClr val="FF0000"/>
                </a:solidFill>
              </a:rPr>
              <a:t>Fleming’s left  hand rule 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09550" indent="-209550">
              <a:buSzPct val="45000"/>
              <a:buFont typeface="Times New Roman" pitchFamily="18" charset="0"/>
              <a:buBlip>
                <a:blip r:embed="rId3"/>
              </a:buBlip>
              <a:tabLst>
                <a:tab pos="209550" algn="l"/>
                <a:tab pos="666750" algn="l"/>
                <a:tab pos="1123950" algn="l"/>
                <a:tab pos="1581150" algn="l"/>
                <a:tab pos="2038350" algn="l"/>
                <a:tab pos="2495550" algn="l"/>
                <a:tab pos="2952750" algn="l"/>
                <a:tab pos="3409950" algn="l"/>
                <a:tab pos="3867150" algn="l"/>
                <a:tab pos="4324350" algn="l"/>
                <a:tab pos="4781550" algn="l"/>
                <a:tab pos="5238750" algn="l"/>
                <a:tab pos="5695950" algn="l"/>
                <a:tab pos="6153150" algn="l"/>
                <a:tab pos="6610350" algn="l"/>
                <a:tab pos="7067550" algn="l"/>
                <a:tab pos="7524750" algn="l"/>
                <a:tab pos="7981950" algn="l"/>
                <a:tab pos="8439150" algn="l"/>
                <a:tab pos="8896350" algn="l"/>
                <a:tab pos="9353550" algn="l"/>
              </a:tabLst>
            </a:pPr>
            <a:r>
              <a:rPr lang="en-US" sz="2600" dirty="0">
                <a:solidFill>
                  <a:schemeClr val="tx1"/>
                </a:solidFill>
                <a:latin typeface="Constantia" pitchFamily="18" charset="0"/>
              </a:rPr>
              <a:t>Used to determine the </a:t>
            </a:r>
            <a:r>
              <a:rPr lang="en-US" sz="2600" u="sng" dirty="0">
                <a:solidFill>
                  <a:schemeClr val="tx1"/>
                </a:solidFill>
                <a:latin typeface="Constantia" pitchFamily="18" charset="0"/>
              </a:rPr>
              <a:t>direction of force acting on a current carrying conductor </a:t>
            </a:r>
            <a:r>
              <a:rPr lang="en-US" sz="2600" dirty="0">
                <a:solidFill>
                  <a:schemeClr val="tx1"/>
                </a:solidFill>
                <a:latin typeface="Constantia" pitchFamily="18" charset="0"/>
              </a:rPr>
              <a:t>placed in a magnetic field </a:t>
            </a:r>
            <a:r>
              <a:rPr lang="en-US" sz="2600" dirty="0">
                <a:latin typeface="Constantia" pitchFamily="18" charset="0"/>
              </a:rPr>
              <a:t>.</a:t>
            </a:r>
          </a:p>
          <a:p>
            <a:pPr marL="209550" indent="-209550">
              <a:buSzPct val="45000"/>
              <a:buFont typeface="Times New Roman" pitchFamily="18" charset="0"/>
              <a:buBlip>
                <a:blip r:embed="rId3"/>
              </a:buBlip>
              <a:tabLst>
                <a:tab pos="209550" algn="l"/>
                <a:tab pos="666750" algn="l"/>
                <a:tab pos="1123950" algn="l"/>
                <a:tab pos="1581150" algn="l"/>
                <a:tab pos="2038350" algn="l"/>
                <a:tab pos="2495550" algn="l"/>
                <a:tab pos="2952750" algn="l"/>
                <a:tab pos="3409950" algn="l"/>
                <a:tab pos="3867150" algn="l"/>
                <a:tab pos="4324350" algn="l"/>
                <a:tab pos="4781550" algn="l"/>
                <a:tab pos="5238750" algn="l"/>
                <a:tab pos="5695950" algn="l"/>
                <a:tab pos="6153150" algn="l"/>
                <a:tab pos="6610350" algn="l"/>
                <a:tab pos="7067550" algn="l"/>
                <a:tab pos="7524750" algn="l"/>
                <a:tab pos="7981950" algn="l"/>
                <a:tab pos="8439150" algn="l"/>
                <a:tab pos="8896350" algn="l"/>
                <a:tab pos="9353550" algn="l"/>
              </a:tabLst>
            </a:pPr>
            <a:r>
              <a:rPr lang="en-US" sz="2600" dirty="0">
                <a:solidFill>
                  <a:schemeClr val="tx1"/>
                </a:solidFill>
                <a:latin typeface="Constantia" pitchFamily="18" charset="0"/>
              </a:rPr>
              <a:t>The middle finger , the fore finger and thumb of the left hand are kept at right angles to one another 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066800" y="3276600"/>
            <a:ext cx="7848600" cy="3219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0" hangingPunct="0">
              <a:spcBef>
                <a:spcPts val="700"/>
              </a:spcBef>
              <a:buClrTx/>
              <a:buFont typeface="Times New Roman" pitchFamily="18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dirty="0">
                <a:latin typeface="Constantia" pitchFamily="18" charset="0"/>
              </a:rPr>
              <a:t>     </a:t>
            </a:r>
            <a:r>
              <a:rPr lang="en-US" sz="2600" dirty="0">
                <a:solidFill>
                  <a:schemeClr val="tx1"/>
                </a:solidFill>
                <a:latin typeface="Constantia" pitchFamily="18" charset="0"/>
              </a:rPr>
              <a:t>The middle finger  represent the direction                                       of current</a:t>
            </a:r>
          </a:p>
          <a:p>
            <a:pPr eaLnBrk="0" hangingPunct="0">
              <a:spcBef>
                <a:spcPts val="700"/>
              </a:spcBef>
              <a:buClrTx/>
              <a:buFont typeface="Times New Roman" pitchFamily="18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dirty="0">
                <a:solidFill>
                  <a:schemeClr val="tx1"/>
                </a:solidFill>
                <a:latin typeface="Constantia" pitchFamily="18" charset="0"/>
              </a:rPr>
              <a:t>     The fore finger  represent the direction of                                       magnetic field</a:t>
            </a:r>
          </a:p>
          <a:p>
            <a:pPr eaLnBrk="0" hangingPunct="0">
              <a:spcBef>
                <a:spcPts val="700"/>
              </a:spcBef>
              <a:buClrTx/>
              <a:buFont typeface="Times New Roman" pitchFamily="18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dirty="0">
                <a:solidFill>
                  <a:schemeClr val="tx1"/>
                </a:solidFill>
                <a:latin typeface="Constantia" pitchFamily="18" charset="0"/>
              </a:rPr>
              <a:t>     The thumb will indicate the direction of                                           force acting on the conductor .</a:t>
            </a:r>
          </a:p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dirty="0">
                <a:solidFill>
                  <a:schemeClr val="tx1"/>
                </a:solidFill>
                <a:latin typeface="Constantia" pitchFamily="18" charset="0"/>
              </a:rPr>
              <a:t>                 This rule is used in motors</a:t>
            </a:r>
            <a:endParaRPr lang="en-US" sz="3200" b="1" dirty="0">
              <a:latin typeface="Constantia" pitchFamily="18" charset="0"/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739900" y="3932238"/>
            <a:ext cx="1003300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>
                <a:solidFill>
                  <a:srgbClr val="000066"/>
                </a:solidFill>
                <a:latin typeface="Constantia" pitchFamily="18" charset="0"/>
              </a:rPr>
              <a:t>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P spid="8194" grpId="0"/>
      <p:bldP spid="81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838200" y="0"/>
            <a:ext cx="7542213" cy="855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dirty="0">
                <a:solidFill>
                  <a:srgbClr val="FF0000"/>
                </a:solidFill>
              </a:rPr>
              <a:t>Fleming’s Right  hand rule 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739900" y="3932238"/>
            <a:ext cx="1003300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>
                <a:solidFill>
                  <a:srgbClr val="000066"/>
                </a:solidFill>
                <a:latin typeface="Constantia" pitchFamily="18" charset="0"/>
              </a:rPr>
              <a:t>          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086350" y="4276725"/>
            <a:ext cx="1809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89037" y="762000"/>
            <a:ext cx="7954963" cy="2424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SzPct val="64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u="sng" dirty="0">
              <a:latin typeface="Constantia" pitchFamily="16" charset="0"/>
              <a:ea typeface="Microsoft YaHei" charset="0"/>
            </a:endParaRPr>
          </a:p>
          <a:p>
            <a:pPr>
              <a:buSzPct val="64000"/>
              <a:buFont typeface="Times New Roman" pitchFamily="16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600" u="sng" dirty="0">
                <a:latin typeface="Constantia" pitchFamily="16" charset="0"/>
                <a:ea typeface="Microsoft YaHei" charset="0"/>
              </a:rPr>
              <a:t>  </a:t>
            </a:r>
            <a:r>
              <a:rPr lang="en-US" sz="2800" u="sng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Used to determine the direction of </a:t>
            </a:r>
            <a:r>
              <a:rPr lang="en-US" sz="2800" u="sng" dirty="0" err="1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emf</a:t>
            </a:r>
            <a:r>
              <a:rPr lang="en-US" sz="2800" u="sng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 induced         in a conductor </a:t>
            </a:r>
          </a:p>
          <a:p>
            <a:pPr>
              <a:buSzPct val="64000"/>
              <a:buFont typeface="Times New Roman" pitchFamily="16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 The middle finger , the fore finger and thumb of        the left hand are kept at right angles to one another.</a:t>
            </a:r>
          </a:p>
          <a:p>
            <a:pPr marL="215900" indent="-209550">
              <a:buClrTx/>
              <a:buSzPct val="4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dirty="0">
              <a:latin typeface="Constantia" pitchFamily="16" charset="0"/>
              <a:ea typeface="Microsoft YaHei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143000" y="3254375"/>
            <a:ext cx="6278563" cy="3603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SzPct val="64000"/>
              <a:buFont typeface="Times New Roman" pitchFamily="18" charset="0"/>
              <a:buBlip>
                <a:blip r:embed="rId4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u="sng" dirty="0">
                <a:solidFill>
                  <a:schemeClr val="tx1"/>
                </a:solidFill>
                <a:latin typeface="Constantia" pitchFamily="18" charset="0"/>
              </a:rPr>
              <a:t>The fore finger represent the direction of magnetic field  </a:t>
            </a:r>
          </a:p>
          <a:p>
            <a:pPr>
              <a:buSzPct val="64000"/>
              <a:buFont typeface="Times New Roman" pitchFamily="18" charset="0"/>
              <a:buBlip>
                <a:blip r:embed="rId4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u="sng" dirty="0">
                <a:solidFill>
                  <a:schemeClr val="tx1"/>
                </a:solidFill>
                <a:latin typeface="Constantia" pitchFamily="18" charset="0"/>
              </a:rPr>
              <a:t>The thumb represent the direction of motion of the conductor</a:t>
            </a:r>
          </a:p>
          <a:p>
            <a:pPr>
              <a:buSzPct val="64000"/>
              <a:buFont typeface="Times New Roman" pitchFamily="18" charset="0"/>
              <a:buBlip>
                <a:blip r:embed="rId4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u="sng" dirty="0">
                <a:solidFill>
                  <a:schemeClr val="tx1"/>
                </a:solidFill>
                <a:latin typeface="Constantia" pitchFamily="18" charset="0"/>
              </a:rPr>
              <a:t>The middle finger will indicate the direction of the inducted </a:t>
            </a:r>
            <a:r>
              <a:rPr lang="en-US" sz="2800" u="sng" dirty="0" err="1">
                <a:solidFill>
                  <a:schemeClr val="tx1"/>
                </a:solidFill>
                <a:latin typeface="Constantia" pitchFamily="18" charset="0"/>
              </a:rPr>
              <a:t>emf</a:t>
            </a:r>
            <a:r>
              <a:rPr lang="en-US" sz="2800" u="sng" dirty="0">
                <a:solidFill>
                  <a:schemeClr val="tx1"/>
                </a:solidFill>
                <a:latin typeface="Constantia" pitchFamily="18" charset="0"/>
              </a:rPr>
              <a:t> .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006475" y="6126163"/>
            <a:ext cx="8137525" cy="731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u="sng">
                <a:solidFill>
                  <a:schemeClr val="tx1"/>
                </a:solidFill>
                <a:latin typeface="Constantia" pitchFamily="18" charset="0"/>
              </a:rPr>
              <a:t>This rule is used in DC Generators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  <p:bldP spid="10245" grpId="0"/>
      <p:bldP spid="10246" grpId="0"/>
      <p:bldP spid="102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739900" y="3932238"/>
            <a:ext cx="1003300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>
                <a:solidFill>
                  <a:srgbClr val="000066"/>
                </a:solidFill>
                <a:latin typeface="Constantia" pitchFamily="18" charset="0"/>
              </a:rPr>
              <a:t>          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5086350" y="4276725"/>
            <a:ext cx="1809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463675" y="685800"/>
            <a:ext cx="7954963" cy="242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743200" y="304800"/>
            <a:ext cx="429736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b="1" dirty="0">
                <a:solidFill>
                  <a:srgbClr val="FF0000"/>
                </a:solidFill>
              </a:rPr>
              <a:t>Len’s Law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295400" y="1371600"/>
            <a:ext cx="6858000" cy="46624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600" b="1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The direction of induced </a:t>
            </a:r>
            <a:r>
              <a:rPr lang="en-US" sz="2600" b="1" dirty="0" err="1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emf</a:t>
            </a:r>
            <a:r>
              <a:rPr lang="en-US" sz="2600" b="1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 is given by Lenz’s law .</a:t>
            </a:r>
          </a:p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600" b="1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 According to this law, the induced </a:t>
            </a:r>
            <a:r>
              <a:rPr lang="en-US" sz="2600" b="1" dirty="0" err="1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emf</a:t>
            </a:r>
            <a:r>
              <a:rPr lang="en-US" sz="2600" b="1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 will be acting in such a way so as to oppose the very cause of production of it . </a:t>
            </a:r>
          </a:p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dirty="0">
              <a:solidFill>
                <a:schemeClr val="tx1"/>
              </a:solidFill>
              <a:latin typeface="Constantia" pitchFamily="16" charset="0"/>
              <a:ea typeface="Microsoft YaHei" charset="0"/>
            </a:endParaRPr>
          </a:p>
          <a:p>
            <a:pPr marL="334963" indent="-334963" eaLnBrk="0" hangingPunct="0">
              <a:spcBef>
                <a:spcPts val="700"/>
              </a:spcBef>
              <a:buSzPct val="64000"/>
              <a:buFont typeface="Times New Roman" pitchFamily="16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6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          </a:t>
            </a:r>
            <a:r>
              <a:rPr lang="en-US" sz="36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e = -N (</a:t>
            </a:r>
            <a:r>
              <a:rPr lang="en-US" sz="3600" dirty="0" err="1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d</a:t>
            </a:r>
            <a:r>
              <a:rPr lang="en-US" sz="3600" dirty="0" err="1">
                <a:solidFill>
                  <a:schemeClr val="tx1"/>
                </a:solidFill>
                <a:latin typeface="Gentium Basic" charset="0"/>
                <a:ea typeface="Gentium Basic" charset="0"/>
                <a:cs typeface="Gentium Basic" charset="0"/>
              </a:rPr>
              <a:t>Ø</a:t>
            </a:r>
            <a:r>
              <a:rPr lang="en-US" sz="3600" dirty="0">
                <a:solidFill>
                  <a:schemeClr val="tx1"/>
                </a:solidFill>
                <a:latin typeface="Gentium Basic" charset="0"/>
                <a:ea typeface="Gentium Basic" charset="0"/>
                <a:cs typeface="Gentium Basic" charset="0"/>
              </a:rPr>
              <a:t>/</a:t>
            </a:r>
            <a:r>
              <a:rPr lang="en-US" sz="3600" dirty="0" err="1">
                <a:solidFill>
                  <a:schemeClr val="tx1"/>
                </a:solidFill>
                <a:latin typeface="Gentium Basic" charset="0"/>
                <a:ea typeface="Gentium Basic" charset="0"/>
                <a:cs typeface="Gentium Basic" charset="0"/>
              </a:rPr>
              <a:t>dt</a:t>
            </a:r>
            <a:r>
              <a:rPr lang="en-US" sz="3600" dirty="0">
                <a:solidFill>
                  <a:schemeClr val="tx1"/>
                </a:solidFill>
                <a:latin typeface="Constantia" pitchFamily="16" charset="0"/>
                <a:ea typeface="Microsoft YaHei" charset="0"/>
              </a:rPr>
              <a:t>)  volts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828800" y="1006475"/>
            <a:ext cx="740727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739900" y="3932238"/>
            <a:ext cx="1003300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>
                <a:solidFill>
                  <a:srgbClr val="000066"/>
                </a:solidFill>
                <a:latin typeface="Constantia" pitchFamily="18" charset="0"/>
              </a:rPr>
              <a:t>          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5086350" y="4276725"/>
            <a:ext cx="1809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463675" y="685800"/>
            <a:ext cx="7954963" cy="2424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2103438" y="153988"/>
            <a:ext cx="4297362" cy="85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447800" y="228600"/>
            <a:ext cx="6842125" cy="92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dirty="0">
                <a:solidFill>
                  <a:srgbClr val="FF0000"/>
                </a:solidFill>
              </a:rPr>
              <a:t>DC Generator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85800" y="1219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chemeClr val="tx1"/>
                </a:solidFill>
                <a:latin typeface="Constantia" pitchFamily="18" charset="0"/>
              </a:rPr>
              <a:t>Mechanical energy is converted to  electrical energy</a:t>
            </a:r>
          </a:p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dirty="0">
              <a:solidFill>
                <a:schemeClr val="tx1"/>
              </a:solidFill>
              <a:latin typeface="Constantia" pitchFamily="18" charset="0"/>
            </a:endParaRPr>
          </a:p>
          <a:p>
            <a:pPr eaLnBrk="0" hangingPunct="0">
              <a:spcBef>
                <a:spcPts val="7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chemeClr val="tx1"/>
                </a:solidFill>
                <a:latin typeface="Constantia" pitchFamily="18" charset="0"/>
              </a:rPr>
              <a:t>Three  requirements  are  essential 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chemeClr val="tx1"/>
                </a:solidFill>
                <a:latin typeface="Constantia" pitchFamily="18" charset="0"/>
              </a:rPr>
              <a:t>1. Conductors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chemeClr val="tx1"/>
                </a:solidFill>
                <a:latin typeface="Constantia" pitchFamily="18" charset="0"/>
              </a:rPr>
              <a:t>2. Magnetic field </a:t>
            </a: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chemeClr val="tx1"/>
                </a:solidFill>
                <a:latin typeface="Constantia" pitchFamily="18" charset="0"/>
              </a:rPr>
              <a:t>3. Mechanical energy  </a:t>
            </a:r>
          </a:p>
        </p:txBody>
      </p:sp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276600"/>
            <a:ext cx="3657600" cy="3087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885</Words>
  <Application>Microsoft Office PowerPoint</Application>
  <PresentationFormat>On-screen Show (4:3)</PresentationFormat>
  <Paragraphs>167</Paragraphs>
  <Slides>31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Bitmap Image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Types of DC Generator</vt:lpstr>
      <vt:lpstr>Further classification of DC Generator</vt:lpstr>
      <vt:lpstr>Back emf</vt:lpstr>
      <vt:lpstr>Classification of DC motors</vt:lpstr>
      <vt:lpstr>Torque</vt:lpstr>
      <vt:lpstr>Slide 30</vt:lpstr>
      <vt:lpstr>Starters for DC motors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pc;Shahid Ansari</dc:creator>
  <cp:lastModifiedBy>ADMIN</cp:lastModifiedBy>
  <cp:revision>1</cp:revision>
  <dcterms:created xsi:type="dcterms:W3CDTF">2018-01-02T10:15:18Z</dcterms:created>
  <dcterms:modified xsi:type="dcterms:W3CDTF">2018-07-24T10:15:38Z</dcterms:modified>
</cp:coreProperties>
</file>